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6" r:id="rId3"/>
    <p:sldId id="309" r:id="rId4"/>
    <p:sldId id="310" r:id="rId5"/>
    <p:sldId id="278" r:id="rId6"/>
    <p:sldId id="311" r:id="rId7"/>
    <p:sldId id="312" r:id="rId8"/>
    <p:sldId id="313"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9" r:id="rId22"/>
    <p:sldId id="330" r:id="rId23"/>
    <p:sldId id="332" r:id="rId24"/>
    <p:sldId id="333" r:id="rId25"/>
    <p:sldId id="334" r:id="rId26"/>
    <p:sldId id="335" r:id="rId27"/>
    <p:sldId id="336" r:id="rId28"/>
    <p:sldId id="337" r:id="rId29"/>
    <p:sldId id="339" r:id="rId30"/>
    <p:sldId id="342" r:id="rId31"/>
    <p:sldId id="331" r:id="rId32"/>
    <p:sldId id="343" r:id="rId33"/>
    <p:sldId id="344" r:id="rId34"/>
    <p:sldId id="345" r:id="rId35"/>
    <p:sldId id="347" r:id="rId36"/>
    <p:sldId id="346"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6" r:id="rId54"/>
    <p:sldId id="364" r:id="rId55"/>
    <p:sldId id="365" r:id="rId56"/>
    <p:sldId id="367" r:id="rId57"/>
    <p:sldId id="368" r:id="rId58"/>
    <p:sldId id="371" r:id="rId59"/>
    <p:sldId id="372" r:id="rId60"/>
    <p:sldId id="369" r:id="rId61"/>
    <p:sldId id="373" r:id="rId62"/>
    <p:sldId id="375" r:id="rId63"/>
    <p:sldId id="376" r:id="rId64"/>
    <p:sldId id="377" r:id="rId65"/>
    <p:sldId id="378" r:id="rId66"/>
    <p:sldId id="379" r:id="rId67"/>
    <p:sldId id="380" r:id="rId68"/>
    <p:sldId id="374" r:id="rId69"/>
    <p:sldId id="385" r:id="rId70"/>
    <p:sldId id="386" r:id="rId71"/>
    <p:sldId id="381" r:id="rId72"/>
    <p:sldId id="382" r:id="rId73"/>
    <p:sldId id="387" r:id="rId74"/>
    <p:sldId id="383" r:id="rId75"/>
    <p:sldId id="384" r:id="rId76"/>
    <p:sldId id="273" r:id="rId77"/>
  </p:sldIdLst>
  <p:sldSz cx="18288000" cy="10287000"/>
  <p:notesSz cx="6858000" cy="9144000"/>
  <p:embeddedFontLst>
    <p:embeddedFont>
      <p:font typeface="Calibri" panose="020F0502020204030204" pitchFamily="34" charset="0"/>
      <p:regular r:id="rId78"/>
      <p:bold r:id="rId79"/>
      <p:italic r:id="rId80"/>
      <p:boldItalic r:id="rId81"/>
    </p:embeddedFont>
    <p:embeddedFont>
      <p:font typeface="Kollektif Bold" panose="020B0604020202020204" charset="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523A"/>
    <a:srgbClr val="508C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702" autoAdjust="0"/>
  </p:normalViewPr>
  <p:slideViewPr>
    <p:cSldViewPr>
      <p:cViewPr varScale="1">
        <p:scale>
          <a:sx n="39" d="100"/>
          <a:sy n="39" d="100"/>
        </p:scale>
        <p:origin x="79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25.jpeg"/><Relationship Id="rId4" Type="http://schemas.openxmlformats.org/officeDocument/2006/relationships/image" Target="../media/image2.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8.pn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0.png"/><Relationship Id="rId5" Type="http://schemas.openxmlformats.org/officeDocument/2006/relationships/image" Target="../media/image4.svg"/><Relationship Id="rId10"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6.png"/><Relationship Id="rId5" Type="http://schemas.openxmlformats.org/officeDocument/2006/relationships/image" Target="../media/image4.svg"/><Relationship Id="rId10"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9.png"/><Relationship Id="rId5" Type="http://schemas.openxmlformats.org/officeDocument/2006/relationships/image" Target="../media/image4.svg"/><Relationship Id="rId10"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8.sv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8.sv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8.sv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4.png"/><Relationship Id="rId4" Type="http://schemas.openxmlformats.org/officeDocument/2006/relationships/image" Target="../media/image2.png"/><Relationship Id="rId9" Type="http://schemas.openxmlformats.org/officeDocument/2006/relationships/image" Target="../media/image8.sv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5.png"/><Relationship Id="rId4" Type="http://schemas.openxmlformats.org/officeDocument/2006/relationships/image" Target="../media/image2.png"/><Relationship Id="rId9" Type="http://schemas.openxmlformats.org/officeDocument/2006/relationships/image" Target="../media/image8.sv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8.sv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7.png"/><Relationship Id="rId4" Type="http://schemas.openxmlformats.org/officeDocument/2006/relationships/image" Target="../media/image2.png"/><Relationship Id="rId9" Type="http://schemas.openxmlformats.org/officeDocument/2006/relationships/image" Target="../media/image8.sv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49.png"/><Relationship Id="rId4" Type="http://schemas.openxmlformats.org/officeDocument/2006/relationships/image" Target="../media/image2.png"/><Relationship Id="rId9" Type="http://schemas.openxmlformats.org/officeDocument/2006/relationships/image" Target="../media/image8.sv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8.sv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8.svg"/></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52.png"/><Relationship Id="rId4" Type="http://schemas.openxmlformats.org/officeDocument/2006/relationships/image" Target="../media/image2.png"/><Relationship Id="rId9" Type="http://schemas.openxmlformats.org/officeDocument/2006/relationships/image" Target="../media/image8.svg"/></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54.png"/><Relationship Id="rId5" Type="http://schemas.openxmlformats.org/officeDocument/2006/relationships/image" Target="../media/image4.sv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8.svg"/></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55.png"/><Relationship Id="rId4" Type="http://schemas.openxmlformats.org/officeDocument/2006/relationships/image" Target="../media/image2.png"/><Relationship Id="rId9" Type="http://schemas.openxmlformats.org/officeDocument/2006/relationships/image" Target="../media/image8.svg"/></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8.svg"/></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8.svg"/></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8.svg"/></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59.png"/><Relationship Id="rId4" Type="http://schemas.openxmlformats.org/officeDocument/2006/relationships/image" Target="../media/image2.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0.png"/><Relationship Id="rId4" Type="http://schemas.openxmlformats.org/officeDocument/2006/relationships/image" Target="../media/image2.png"/><Relationship Id="rId9" Type="http://schemas.openxmlformats.org/officeDocument/2006/relationships/image" Target="../media/image8.svg"/></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2.png"/><Relationship Id="rId5" Type="http://schemas.openxmlformats.org/officeDocument/2006/relationships/image" Target="../media/image4.svg"/><Relationship Id="rId10"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8.svg"/></Relationships>
</file>

<file path=ppt/slides/_rels/slide4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3.png"/><Relationship Id="rId4" Type="http://schemas.openxmlformats.org/officeDocument/2006/relationships/image" Target="../media/image2.png"/><Relationship Id="rId9" Type="http://schemas.openxmlformats.org/officeDocument/2006/relationships/image" Target="../media/image8.svg"/></Relationships>
</file>

<file path=ppt/slides/_rels/slide4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4.png"/><Relationship Id="rId4" Type="http://schemas.openxmlformats.org/officeDocument/2006/relationships/image" Target="../media/image2.png"/><Relationship Id="rId9" Type="http://schemas.openxmlformats.org/officeDocument/2006/relationships/image" Target="../media/image8.svg"/></Relationships>
</file>

<file path=ppt/slides/_rels/slide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8.svg"/></Relationships>
</file>

<file path=ppt/slides/_rels/slide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6.png"/><Relationship Id="rId4" Type="http://schemas.openxmlformats.org/officeDocument/2006/relationships/image" Target="../media/image2.png"/><Relationship Id="rId9" Type="http://schemas.openxmlformats.org/officeDocument/2006/relationships/image" Target="../media/image8.svg"/></Relationships>
</file>

<file path=ppt/slides/_rels/slide4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8.svg"/></Relationships>
</file>

<file path=ppt/slides/_rels/slide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8.png"/><Relationship Id="rId4" Type="http://schemas.openxmlformats.org/officeDocument/2006/relationships/image" Target="../media/image2.png"/><Relationship Id="rId9" Type="http://schemas.openxmlformats.org/officeDocument/2006/relationships/image" Target="../media/image8.svg"/></Relationships>
</file>

<file path=ppt/slides/_rels/slide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9.png"/><Relationship Id="rId4" Type="http://schemas.openxmlformats.org/officeDocument/2006/relationships/image" Target="../media/image2.png"/><Relationship Id="rId9" Type="http://schemas.openxmlformats.org/officeDocument/2006/relationships/image" Target="../media/image8.svg"/></Relationships>
</file>

<file path=ppt/slides/_rels/slide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1.png"/><Relationship Id="rId5" Type="http://schemas.openxmlformats.org/officeDocument/2006/relationships/image" Target="../media/image4.svg"/><Relationship Id="rId10" Type="http://schemas.openxmlformats.org/officeDocument/2006/relationships/image" Target="../media/image70.png"/><Relationship Id="rId4" Type="http://schemas.openxmlformats.org/officeDocument/2006/relationships/image" Target="../media/image2.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8.svg"/></Relationships>
</file>

<file path=ppt/slides/_rels/slide5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3.png"/><Relationship Id="rId5" Type="http://schemas.openxmlformats.org/officeDocument/2006/relationships/image" Target="../media/image4.svg"/><Relationship Id="rId10" Type="http://schemas.openxmlformats.org/officeDocument/2006/relationships/image" Target="../media/image72.png"/><Relationship Id="rId4" Type="http://schemas.openxmlformats.org/officeDocument/2006/relationships/image" Target="../media/image2.png"/><Relationship Id="rId9" Type="http://schemas.openxmlformats.org/officeDocument/2006/relationships/image" Target="../media/image8.svg"/></Relationships>
</file>

<file path=ppt/slides/_rels/slide5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5.png"/><Relationship Id="rId5" Type="http://schemas.openxmlformats.org/officeDocument/2006/relationships/image" Target="../media/image4.svg"/><Relationship Id="rId10" Type="http://schemas.openxmlformats.org/officeDocument/2006/relationships/image" Target="../media/image74.png"/><Relationship Id="rId4" Type="http://schemas.openxmlformats.org/officeDocument/2006/relationships/image" Target="../media/image2.png"/><Relationship Id="rId9" Type="http://schemas.openxmlformats.org/officeDocument/2006/relationships/image" Target="../media/image8.svg"/></Relationships>
</file>

<file path=ppt/slides/_rels/slide5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76.png"/><Relationship Id="rId4" Type="http://schemas.openxmlformats.org/officeDocument/2006/relationships/image" Target="../media/image2.png"/><Relationship Id="rId9" Type="http://schemas.openxmlformats.org/officeDocument/2006/relationships/image" Target="../media/image8.svg"/></Relationships>
</file>

<file path=ppt/slides/_rels/slide5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77.png"/><Relationship Id="rId4" Type="http://schemas.openxmlformats.org/officeDocument/2006/relationships/image" Target="../media/image2.png"/><Relationship Id="rId9" Type="http://schemas.openxmlformats.org/officeDocument/2006/relationships/image" Target="../media/image8.svg"/></Relationships>
</file>

<file path=ppt/slides/_rels/slide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78.png"/><Relationship Id="rId4" Type="http://schemas.openxmlformats.org/officeDocument/2006/relationships/image" Target="../media/image2.png"/><Relationship Id="rId9" Type="http://schemas.openxmlformats.org/officeDocument/2006/relationships/image" Target="../media/image8.svg"/></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79.jpeg"/><Relationship Id="rId4" Type="http://schemas.openxmlformats.org/officeDocument/2006/relationships/image" Target="../media/image2.png"/><Relationship Id="rId9" Type="http://schemas.openxmlformats.org/officeDocument/2006/relationships/image" Target="../media/image8.svg"/></Relationships>
</file>

<file path=ppt/slides/_rels/slide5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0.png"/><Relationship Id="rId4" Type="http://schemas.openxmlformats.org/officeDocument/2006/relationships/image" Target="../media/image2.png"/><Relationship Id="rId9" Type="http://schemas.openxmlformats.org/officeDocument/2006/relationships/image" Target="../media/image8.svg"/></Relationships>
</file>

<file path=ppt/slides/_rels/slide5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1.png"/><Relationship Id="rId4" Type="http://schemas.openxmlformats.org/officeDocument/2006/relationships/image" Target="../media/image2.png"/><Relationship Id="rId9" Type="http://schemas.openxmlformats.org/officeDocument/2006/relationships/image" Target="../media/image8.svg"/></Relationships>
</file>

<file path=ppt/slides/_rels/slide5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2.png"/><Relationship Id="rId4" Type="http://schemas.openxmlformats.org/officeDocument/2006/relationships/image" Target="../media/image2.png"/><Relationship Id="rId9" Type="http://schemas.openxmlformats.org/officeDocument/2006/relationships/image" Target="../media/image8.svg"/></Relationships>
</file>

<file path=ppt/slides/_rels/slide5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3.png"/><Relationship Id="rId4" Type="http://schemas.openxmlformats.org/officeDocument/2006/relationships/image" Target="../media/image2.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4.png"/><Relationship Id="rId4" Type="http://schemas.openxmlformats.org/officeDocument/2006/relationships/image" Target="../media/image2.png"/><Relationship Id="rId9" Type="http://schemas.openxmlformats.org/officeDocument/2006/relationships/image" Target="../media/image8.svg"/></Relationships>
</file>

<file path=ppt/slides/_rels/slide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5.png"/><Relationship Id="rId4" Type="http://schemas.openxmlformats.org/officeDocument/2006/relationships/image" Target="../media/image2.png"/><Relationship Id="rId9" Type="http://schemas.openxmlformats.org/officeDocument/2006/relationships/image" Target="../media/image8.svg"/></Relationships>
</file>

<file path=ppt/slides/_rels/slide6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6.png"/><Relationship Id="rId4" Type="http://schemas.openxmlformats.org/officeDocument/2006/relationships/image" Target="../media/image2.png"/><Relationship Id="rId9" Type="http://schemas.openxmlformats.org/officeDocument/2006/relationships/image" Target="../media/image8.svg"/></Relationships>
</file>

<file path=ppt/slides/_rels/slide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7.png"/><Relationship Id="rId4" Type="http://schemas.openxmlformats.org/officeDocument/2006/relationships/image" Target="../media/image2.png"/><Relationship Id="rId9" Type="http://schemas.openxmlformats.org/officeDocument/2006/relationships/image" Target="../media/image8.svg"/></Relationships>
</file>

<file path=ppt/slides/_rels/slide6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8.png"/><Relationship Id="rId4" Type="http://schemas.openxmlformats.org/officeDocument/2006/relationships/image" Target="../media/image2.png"/><Relationship Id="rId9" Type="http://schemas.openxmlformats.org/officeDocument/2006/relationships/image" Target="../media/image8.svg"/></Relationships>
</file>

<file path=ppt/slides/_rels/slide6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89.png"/><Relationship Id="rId4" Type="http://schemas.openxmlformats.org/officeDocument/2006/relationships/image" Target="../media/image2.png"/><Relationship Id="rId9" Type="http://schemas.openxmlformats.org/officeDocument/2006/relationships/image" Target="../media/image8.svg"/></Relationships>
</file>

<file path=ppt/slides/_rels/slide6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0.png"/><Relationship Id="rId4" Type="http://schemas.openxmlformats.org/officeDocument/2006/relationships/image" Target="../media/image2.png"/><Relationship Id="rId9" Type="http://schemas.openxmlformats.org/officeDocument/2006/relationships/image" Target="../media/image8.svg"/></Relationships>
</file>

<file path=ppt/slides/_rels/slide6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1.png"/><Relationship Id="rId4" Type="http://schemas.openxmlformats.org/officeDocument/2006/relationships/image" Target="../media/image2.png"/><Relationship Id="rId9" Type="http://schemas.openxmlformats.org/officeDocument/2006/relationships/image" Target="../media/image8.svg"/></Relationships>
</file>

<file path=ppt/slides/_rels/slide6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2.png"/><Relationship Id="rId4" Type="http://schemas.openxmlformats.org/officeDocument/2006/relationships/image" Target="../media/image2.png"/><Relationship Id="rId9" Type="http://schemas.openxmlformats.org/officeDocument/2006/relationships/image" Target="../media/image8.svg"/></Relationships>
</file>

<file path=ppt/slides/_rels/slide6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3.png"/><Relationship Id="rId4" Type="http://schemas.openxmlformats.org/officeDocument/2006/relationships/image" Target="../media/image2.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6.pn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8.svg"/></Relationships>
</file>

<file path=ppt/slides/_rels/slide7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4.png"/><Relationship Id="rId4" Type="http://schemas.openxmlformats.org/officeDocument/2006/relationships/image" Target="../media/image2.png"/><Relationship Id="rId9" Type="http://schemas.openxmlformats.org/officeDocument/2006/relationships/image" Target="../media/image8.svg"/></Relationships>
</file>

<file path=ppt/slides/_rels/slide7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8.svg"/></Relationships>
</file>

<file path=ppt/slides/_rels/slide7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6.png"/><Relationship Id="rId4" Type="http://schemas.openxmlformats.org/officeDocument/2006/relationships/image" Target="../media/image2.png"/><Relationship Id="rId9" Type="http://schemas.openxmlformats.org/officeDocument/2006/relationships/image" Target="../media/image8.svg"/></Relationships>
</file>

<file path=ppt/slides/_rels/slide7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7.png"/><Relationship Id="rId4" Type="http://schemas.openxmlformats.org/officeDocument/2006/relationships/image" Target="../media/image2.png"/><Relationship Id="rId9" Type="http://schemas.openxmlformats.org/officeDocument/2006/relationships/image" Target="../media/image8.svg"/></Relationships>
</file>

<file path=ppt/slides/_rels/slide7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8.png"/><Relationship Id="rId4" Type="http://schemas.openxmlformats.org/officeDocument/2006/relationships/image" Target="../media/image2.png"/><Relationship Id="rId9" Type="http://schemas.openxmlformats.org/officeDocument/2006/relationships/image" Target="../media/image8.svg"/></Relationships>
</file>

<file path=ppt/slides/_rels/slide7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9.png"/><Relationship Id="rId4" Type="http://schemas.openxmlformats.org/officeDocument/2006/relationships/image" Target="../media/image2.png"/><Relationship Id="rId9" Type="http://schemas.openxmlformats.org/officeDocument/2006/relationships/image" Target="../media/image8.svg"/></Relationships>
</file>

<file path=ppt/slides/_rels/slide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pn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8" name="TextBox 8"/>
          <p:cNvSpPr txBox="1"/>
          <p:nvPr/>
        </p:nvSpPr>
        <p:spPr>
          <a:xfrm>
            <a:off x="-113558" y="3472666"/>
            <a:ext cx="18288001" cy="1354217"/>
          </a:xfrm>
          <a:prstGeom prst="rect">
            <a:avLst/>
          </a:prstGeom>
        </p:spPr>
        <p:txBody>
          <a:bodyPr wrap="square" lIns="0" tIns="0" rIns="0" bIns="0" rtlCol="0" anchor="t">
            <a:spAutoFit/>
          </a:bodyPr>
          <a:lstStyle/>
          <a:p>
            <a:pPr algn="ctr"/>
            <a:r>
              <a:rPr lang="en-US" sz="8800" smtClean="0">
                <a:solidFill>
                  <a:schemeClr val="accent1"/>
                </a:solidFill>
                <a:latin typeface="Calibri (Headings)"/>
                <a:cs typeface="Arial" panose="020B0604020202020204" pitchFamily="34" charset="0"/>
              </a:rPr>
              <a:t>HEALTHCARE </a:t>
            </a:r>
            <a:r>
              <a:rPr lang="en-US" sz="8800">
                <a:solidFill>
                  <a:schemeClr val="accent1"/>
                </a:solidFill>
                <a:latin typeface="Calibri (Headings)"/>
              </a:rPr>
              <a:t>SYSTEM </a:t>
            </a:r>
            <a:endParaRPr lang="en-US" sz="8800" smtClean="0">
              <a:solidFill>
                <a:schemeClr val="accent1"/>
              </a:solidFill>
              <a:latin typeface="Calibri (Headings)"/>
            </a:endParaRPr>
          </a:p>
        </p:txBody>
      </p:sp>
      <p:sp>
        <p:nvSpPr>
          <p:cNvPr id="9" name="TextBox 9"/>
          <p:cNvSpPr txBox="1"/>
          <p:nvPr/>
        </p:nvSpPr>
        <p:spPr>
          <a:xfrm>
            <a:off x="2649828" y="5885023"/>
            <a:ext cx="19960819" cy="1498039"/>
          </a:xfrm>
          <a:prstGeom prst="rect">
            <a:avLst/>
          </a:prstGeom>
        </p:spPr>
        <p:txBody>
          <a:bodyPr wrap="square" lIns="0" tIns="0" rIns="0" bIns="0" rtlCol="0" anchor="t">
            <a:spAutoFit/>
          </a:bodyPr>
          <a:lstStyle/>
          <a:p>
            <a:r>
              <a:rPr lang="en-US" sz="6000" b="1">
                <a:solidFill>
                  <a:srgbClr val="54545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Nguyễn Tấn </a:t>
            </a:r>
            <a:r>
              <a:rPr lang="en-US" sz="6000" b="1" smtClean="0">
                <a:solidFill>
                  <a:srgbClr val="54545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Sương - DWDL25SA12L1</a:t>
            </a:r>
            <a:endParaRPr lang="en-US" sz="6000"/>
          </a:p>
          <a:p>
            <a:pPr algn="ctr">
              <a:lnSpc>
                <a:spcPts val="4070"/>
              </a:lnSpc>
            </a:pPr>
            <a:endParaRPr lang="en-US" sz="6000" b="1" dirty="0">
              <a:solidFill>
                <a:srgbClr val="54545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5" name="Freeform 25"/>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30" name="Freeform 30"/>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31" name="Freeform 31"/>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grpSp>
        <p:nvGrpSpPr>
          <p:cNvPr id="32" name="Group 32"/>
          <p:cNvGrpSpPr/>
          <p:nvPr/>
        </p:nvGrpSpPr>
        <p:grpSpPr>
          <a:xfrm rot="2700000">
            <a:off x="-1376391" y="-3093321"/>
            <a:ext cx="7415398" cy="3565095"/>
            <a:chOff x="0" y="0"/>
            <a:chExt cx="660400" cy="317500"/>
          </a:xfrm>
        </p:grpSpPr>
        <p:sp>
          <p:nvSpPr>
            <p:cNvPr id="33"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34" name="TextBox 3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5" name="AutoShape 35"/>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36" name="AutoShape 36"/>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AutoShape 37"/>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38" name="AutoShape 38"/>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9" name="AutoShape 39"/>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40" name="AutoShape 40"/>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41" name="AutoShape 41"/>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42" name="AutoShape 42"/>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Data Preprocessing</a:t>
            </a:r>
            <a:endParaRPr lang="en-US" sz="7200" dirty="0">
              <a:solidFill>
                <a:srgbClr val="227C9D"/>
              </a:solidFill>
              <a:latin typeface="Arial" panose="020B0604020202020204" pitchFamily="34" charset="0"/>
              <a:cs typeface="Arial" panose="020B0604020202020204" pitchFamily="34" charset="0"/>
            </a:endParaRPr>
          </a:p>
        </p:txBody>
      </p:sp>
      <p:pic>
        <p:nvPicPr>
          <p:cNvPr id="1026" name="Picture 2" descr="https://editor.analyticsvidhya.com/uploads/19855data%20cleaning%20cycl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2123812"/>
            <a:ext cx="11227197" cy="553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140942"/>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Data Preprocessing in patient.csv</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24765" y="1463076"/>
            <a:ext cx="18164175" cy="8100023"/>
          </a:xfrm>
          <a:prstGeom prst="rect">
            <a:avLst/>
          </a:prstGeom>
        </p:spPr>
      </p:pic>
    </p:spTree>
    <p:extLst>
      <p:ext uri="{BB962C8B-B14F-4D97-AF65-F5344CB8AC3E}">
        <p14:creationId xmlns:p14="http://schemas.microsoft.com/office/powerpoint/2010/main" val="2611768526"/>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3" name="Picture 2"/>
          <p:cNvPicPr>
            <a:picLocks noChangeAspect="1"/>
          </p:cNvPicPr>
          <p:nvPr/>
        </p:nvPicPr>
        <p:blipFill>
          <a:blip r:embed="rId10"/>
          <a:stretch>
            <a:fillRect/>
          </a:stretch>
        </p:blipFill>
        <p:spPr>
          <a:xfrm>
            <a:off x="609600" y="143435"/>
            <a:ext cx="15087600" cy="5143960"/>
          </a:xfrm>
          <a:prstGeom prst="rect">
            <a:avLst/>
          </a:prstGeom>
        </p:spPr>
      </p:pic>
      <p:pic>
        <p:nvPicPr>
          <p:cNvPr id="4" name="Picture 3"/>
          <p:cNvPicPr>
            <a:picLocks noChangeAspect="1"/>
          </p:cNvPicPr>
          <p:nvPr/>
        </p:nvPicPr>
        <p:blipFill>
          <a:blip r:embed="rId11"/>
          <a:stretch>
            <a:fillRect/>
          </a:stretch>
        </p:blipFill>
        <p:spPr>
          <a:xfrm>
            <a:off x="2895600" y="5287395"/>
            <a:ext cx="12269482" cy="4836780"/>
          </a:xfrm>
          <a:prstGeom prst="rect">
            <a:avLst/>
          </a:prstGeom>
        </p:spPr>
      </p:pic>
    </p:spTree>
    <p:extLst>
      <p:ext uri="{BB962C8B-B14F-4D97-AF65-F5344CB8AC3E}">
        <p14:creationId xmlns:p14="http://schemas.microsoft.com/office/powerpoint/2010/main" val="120928213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25713" y="98882"/>
            <a:ext cx="16951848" cy="705321"/>
          </a:xfrm>
          <a:prstGeom prst="rect">
            <a:avLst/>
          </a:prstGeom>
        </p:spPr>
        <p:txBody>
          <a:bodyPr wrap="square" lIns="0" tIns="0" rIns="0" bIns="0" rtlCol="0" anchor="t">
            <a:spAutoFit/>
          </a:bodyPr>
          <a:lstStyle/>
          <a:p>
            <a:pPr>
              <a:lnSpc>
                <a:spcPts val="5544"/>
              </a:lnSpc>
            </a:pPr>
            <a:r>
              <a:rPr lang="en-US" sz="4800">
                <a:solidFill>
                  <a:srgbClr val="227C9D"/>
                </a:solidFill>
                <a:latin typeface="Arial" panose="020B0604020202020204" pitchFamily="34" charset="0"/>
                <a:cs typeface="Arial" panose="020B0604020202020204" pitchFamily="34" charset="0"/>
              </a:rPr>
              <a:t>Replace the null values</a:t>
            </a:r>
            <a:endParaRPr lang="en-US" sz="4800" dirty="0">
              <a:solidFill>
                <a:srgbClr val="227C9D"/>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0"/>
          <a:stretch>
            <a:fillRect/>
          </a:stretch>
        </p:blipFill>
        <p:spPr>
          <a:xfrm>
            <a:off x="1167984" y="951358"/>
            <a:ext cx="14605416" cy="4591898"/>
          </a:xfrm>
          <a:prstGeom prst="rect">
            <a:avLst/>
          </a:prstGeom>
        </p:spPr>
      </p:pic>
      <p:pic>
        <p:nvPicPr>
          <p:cNvPr id="5" name="Picture 4"/>
          <p:cNvPicPr>
            <a:picLocks noChangeAspect="1"/>
          </p:cNvPicPr>
          <p:nvPr/>
        </p:nvPicPr>
        <p:blipFill>
          <a:blip r:embed="rId11"/>
          <a:stretch>
            <a:fillRect/>
          </a:stretch>
        </p:blipFill>
        <p:spPr>
          <a:xfrm>
            <a:off x="1324045" y="5719215"/>
            <a:ext cx="14449355" cy="4482289"/>
          </a:xfrm>
          <a:prstGeom prst="rect">
            <a:avLst/>
          </a:prstGeom>
        </p:spPr>
      </p:pic>
    </p:spTree>
    <p:extLst>
      <p:ext uri="{BB962C8B-B14F-4D97-AF65-F5344CB8AC3E}">
        <p14:creationId xmlns:p14="http://schemas.microsoft.com/office/powerpoint/2010/main" val="196434380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Check and Drop duplicates</a:t>
            </a:r>
            <a:endParaRPr lang="en-US" sz="7200" dirty="0">
              <a:solidFill>
                <a:srgbClr val="227C9D"/>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1657350" y="1813773"/>
            <a:ext cx="14192250" cy="8253996"/>
          </a:xfrm>
          <a:prstGeom prst="rect">
            <a:avLst/>
          </a:prstGeom>
        </p:spPr>
      </p:pic>
    </p:spTree>
    <p:extLst>
      <p:ext uri="{BB962C8B-B14F-4D97-AF65-F5344CB8AC3E}">
        <p14:creationId xmlns:p14="http://schemas.microsoft.com/office/powerpoint/2010/main" val="65499149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Export Data</a:t>
            </a:r>
            <a:endParaRPr lang="en-US" sz="7200" dirty="0">
              <a:solidFill>
                <a:srgbClr val="227C9D"/>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0"/>
          <a:stretch>
            <a:fillRect/>
          </a:stretch>
        </p:blipFill>
        <p:spPr>
          <a:xfrm>
            <a:off x="3241902" y="1866900"/>
            <a:ext cx="11936865" cy="8215656"/>
          </a:xfrm>
          <a:prstGeom prst="rect">
            <a:avLst/>
          </a:prstGeom>
        </p:spPr>
      </p:pic>
    </p:spTree>
    <p:extLst>
      <p:ext uri="{BB962C8B-B14F-4D97-AF65-F5344CB8AC3E}">
        <p14:creationId xmlns:p14="http://schemas.microsoft.com/office/powerpoint/2010/main" val="175298261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Data Preprocessing in Subsciber.csv</a:t>
            </a:r>
            <a:endParaRPr lang="en-US" sz="7200" dirty="0">
              <a:solidFill>
                <a:srgbClr val="227C9D"/>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1093335" y="1987207"/>
            <a:ext cx="16466515" cy="6501415"/>
          </a:xfrm>
          <a:prstGeom prst="rect">
            <a:avLst/>
          </a:prstGeom>
        </p:spPr>
      </p:pic>
    </p:spTree>
    <p:extLst>
      <p:ext uri="{BB962C8B-B14F-4D97-AF65-F5344CB8AC3E}">
        <p14:creationId xmlns:p14="http://schemas.microsoft.com/office/powerpoint/2010/main" val="11074871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3" name="Picture 2"/>
          <p:cNvPicPr>
            <a:picLocks noChangeAspect="1"/>
          </p:cNvPicPr>
          <p:nvPr/>
        </p:nvPicPr>
        <p:blipFill>
          <a:blip r:embed="rId10"/>
          <a:stretch>
            <a:fillRect/>
          </a:stretch>
        </p:blipFill>
        <p:spPr>
          <a:xfrm>
            <a:off x="2592644" y="481643"/>
            <a:ext cx="13016314" cy="9281559"/>
          </a:xfrm>
          <a:prstGeom prst="rect">
            <a:avLst/>
          </a:prstGeom>
        </p:spPr>
      </p:pic>
    </p:spTree>
    <p:extLst>
      <p:ext uri="{BB962C8B-B14F-4D97-AF65-F5344CB8AC3E}">
        <p14:creationId xmlns:p14="http://schemas.microsoft.com/office/powerpoint/2010/main" val="53710878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3" name="Picture 2"/>
          <p:cNvPicPr>
            <a:picLocks noChangeAspect="1"/>
          </p:cNvPicPr>
          <p:nvPr/>
        </p:nvPicPr>
        <p:blipFill>
          <a:blip r:embed="rId10"/>
          <a:stretch>
            <a:fillRect/>
          </a:stretch>
        </p:blipFill>
        <p:spPr>
          <a:xfrm>
            <a:off x="258878" y="1017013"/>
            <a:ext cx="7120476" cy="7120476"/>
          </a:xfrm>
          <a:prstGeom prst="rect">
            <a:avLst/>
          </a:prstGeom>
        </p:spPr>
      </p:pic>
      <p:sp>
        <p:nvSpPr>
          <p:cNvPr id="19" name="TextBox 3">
            <a:extLst>
              <a:ext uri="{FF2B5EF4-FFF2-40B4-BE49-F238E27FC236}">
                <a16:creationId xmlns:a16="http://schemas.microsoft.com/office/drawing/2014/main" id="{2FBC3CD3-7F95-D57D-B218-553F35198000}"/>
              </a:ext>
            </a:extLst>
          </p:cNvPr>
          <p:cNvSpPr txBox="1"/>
          <p:nvPr/>
        </p:nvSpPr>
        <p:spPr>
          <a:xfrm>
            <a:off x="1625713" y="98882"/>
            <a:ext cx="16951848" cy="705321"/>
          </a:xfrm>
          <a:prstGeom prst="rect">
            <a:avLst/>
          </a:prstGeom>
        </p:spPr>
        <p:txBody>
          <a:bodyPr wrap="square" lIns="0" tIns="0" rIns="0" bIns="0" rtlCol="0" anchor="t">
            <a:spAutoFit/>
          </a:bodyPr>
          <a:lstStyle/>
          <a:p>
            <a:pPr>
              <a:lnSpc>
                <a:spcPts val="5544"/>
              </a:lnSpc>
            </a:pPr>
            <a:r>
              <a:rPr lang="en-US" sz="4800" smtClean="0">
                <a:solidFill>
                  <a:srgbClr val="227C9D"/>
                </a:solidFill>
                <a:latin typeface="Arial" panose="020B0604020202020204" pitchFamily="34" charset="0"/>
                <a:cs typeface="Arial" panose="020B0604020202020204" pitchFamily="34" charset="0"/>
              </a:rPr>
              <a:t>Check Replace </a:t>
            </a:r>
            <a:r>
              <a:rPr lang="en-US" sz="4800">
                <a:solidFill>
                  <a:srgbClr val="227C9D"/>
                </a:solidFill>
                <a:latin typeface="Arial" panose="020B0604020202020204" pitchFamily="34" charset="0"/>
                <a:cs typeface="Arial" panose="020B0604020202020204" pitchFamily="34" charset="0"/>
              </a:rPr>
              <a:t>the null values</a:t>
            </a:r>
            <a:endParaRPr lang="en-US" sz="4800" dirty="0">
              <a:solidFill>
                <a:srgbClr val="227C9D"/>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1"/>
          <a:stretch>
            <a:fillRect/>
          </a:stretch>
        </p:blipFill>
        <p:spPr>
          <a:xfrm>
            <a:off x="7431109" y="1017013"/>
            <a:ext cx="10314986" cy="6564887"/>
          </a:xfrm>
          <a:prstGeom prst="rect">
            <a:avLst/>
          </a:prstGeom>
        </p:spPr>
      </p:pic>
    </p:spTree>
    <p:extLst>
      <p:ext uri="{BB962C8B-B14F-4D97-AF65-F5344CB8AC3E}">
        <p14:creationId xmlns:p14="http://schemas.microsoft.com/office/powerpoint/2010/main" val="299702109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3" name="Picture 2"/>
          <p:cNvPicPr>
            <a:picLocks noChangeAspect="1"/>
          </p:cNvPicPr>
          <p:nvPr/>
        </p:nvPicPr>
        <p:blipFill>
          <a:blip r:embed="rId10"/>
          <a:stretch>
            <a:fillRect/>
          </a:stretch>
        </p:blipFill>
        <p:spPr>
          <a:xfrm>
            <a:off x="551430" y="946286"/>
            <a:ext cx="17555613" cy="6864214"/>
          </a:xfrm>
          <a:prstGeom prst="rect">
            <a:avLst/>
          </a:prstGeom>
        </p:spPr>
      </p:pic>
    </p:spTree>
    <p:extLst>
      <p:ext uri="{BB962C8B-B14F-4D97-AF65-F5344CB8AC3E}">
        <p14:creationId xmlns:p14="http://schemas.microsoft.com/office/powerpoint/2010/main" val="4100868563"/>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0855847" cy="705321"/>
          </a:xfrm>
          <a:prstGeom prst="rect">
            <a:avLst/>
          </a:prstGeom>
        </p:spPr>
        <p:txBody>
          <a:bodyPr wrap="square" lIns="0" tIns="0" rIns="0" bIns="0" rtlCol="0" anchor="t">
            <a:spAutoFit/>
          </a:bodyPr>
          <a:lstStyle/>
          <a:p>
            <a:pPr>
              <a:lnSpc>
                <a:spcPts val="5544"/>
              </a:lnSpc>
            </a:pPr>
            <a:r>
              <a:rPr lang="en-US" sz="7200">
                <a:solidFill>
                  <a:srgbClr val="227C9D"/>
                </a:solidFill>
                <a:latin typeface="Arial" panose="020B0604020202020204" pitchFamily="34" charset="0"/>
                <a:cs typeface="Arial" panose="020B0604020202020204" pitchFamily="34" charset="0"/>
              </a:rPr>
              <a:t>GIỚI </a:t>
            </a:r>
            <a:r>
              <a:rPr lang="en-US" sz="7200" smtClean="0">
                <a:solidFill>
                  <a:srgbClr val="227C9D"/>
                </a:solidFill>
                <a:latin typeface="Arial" panose="020B0604020202020204" pitchFamily="34" charset="0"/>
                <a:cs typeface="Arial" panose="020B0604020202020204" pitchFamily="34" charset="0"/>
              </a:rPr>
              <a:t>THIỆU VẤN ĐỀ </a:t>
            </a:r>
            <a:endParaRPr lang="en-US" sz="7200" dirty="0">
              <a:solidFill>
                <a:srgbClr val="227C9D"/>
              </a:solidFill>
              <a:latin typeface="Arial" panose="020B0604020202020204" pitchFamily="34" charset="0"/>
              <a:cs typeface="Arial" panose="020B0604020202020204" pitchFamily="34" charset="0"/>
            </a:endParaRPr>
          </a:p>
        </p:txBody>
      </p:sp>
      <p:sp>
        <p:nvSpPr>
          <p:cNvPr id="29" name="TextBox 16">
            <a:extLst>
              <a:ext uri="{FF2B5EF4-FFF2-40B4-BE49-F238E27FC236}">
                <a16:creationId xmlns:a16="http://schemas.microsoft.com/office/drawing/2014/main" id="{2694B799-DB45-D0B3-60C9-29853DC4FFED}"/>
              </a:ext>
            </a:extLst>
          </p:cNvPr>
          <p:cNvSpPr txBox="1"/>
          <p:nvPr/>
        </p:nvSpPr>
        <p:spPr>
          <a:xfrm>
            <a:off x="2023382" y="2247900"/>
            <a:ext cx="14097000" cy="3590727"/>
          </a:xfrm>
          <a:prstGeom prst="rect">
            <a:avLst/>
          </a:prstGeom>
        </p:spPr>
        <p:txBody>
          <a:bodyPr wrap="square" lIns="0" tIns="0" rIns="0" bIns="0" rtlCol="0" anchor="t">
            <a:spAutoFit/>
          </a:bodyPr>
          <a:lstStyle/>
          <a:p>
            <a:pPr algn="just">
              <a:lnSpc>
                <a:spcPts val="4000"/>
              </a:lnSpc>
            </a:pPr>
            <a:r>
              <a:rPr lang="vi-VN" sz="3600">
                <a:latin typeface="Calibri" panose="020F0502020204030204" pitchFamily="34" charset="0"/>
                <a:cs typeface="Calibri" panose="020F0502020204030204" pitchFamily="34" charset="0"/>
              </a:rPr>
              <a:t>Một công ty bảo hiểm </a:t>
            </a:r>
            <a:r>
              <a:rPr lang="en-US" sz="3600" smtClean="0">
                <a:latin typeface="Calibri" panose="020F0502020204030204" pitchFamily="34" charset="0"/>
                <a:cs typeface="Calibri" panose="020F0502020204030204" pitchFamily="34" charset="0"/>
              </a:rPr>
              <a:t>về </a:t>
            </a:r>
            <a:r>
              <a:rPr lang="vi-VN" sz="3600" smtClean="0">
                <a:latin typeface="Calibri" panose="020F0502020204030204" pitchFamily="34" charset="0"/>
                <a:cs typeface="Calibri" panose="020F0502020204030204" pitchFamily="34" charset="0"/>
              </a:rPr>
              <a:t>Chăm </a:t>
            </a:r>
            <a:r>
              <a:rPr lang="vi-VN" sz="3600">
                <a:latin typeface="Calibri" panose="020F0502020204030204" pitchFamily="34" charset="0"/>
                <a:cs typeface="Calibri" panose="020F0502020204030204" pitchFamily="34" charset="0"/>
              </a:rPr>
              <a:t>sóc sức khỏe đang phải đối mặt với những thách thức trong việc nâng cao doanh thu và hiểu biết về khách hàng </a:t>
            </a:r>
            <a:endParaRPr lang="en-US" sz="3600" smtClean="0">
              <a:latin typeface="Calibri" panose="020F0502020204030204" pitchFamily="34" charset="0"/>
              <a:cs typeface="Calibri" panose="020F0502020204030204" pitchFamily="34" charset="0"/>
            </a:endParaRPr>
          </a:p>
          <a:p>
            <a:pPr algn="just">
              <a:lnSpc>
                <a:spcPts val="4000"/>
              </a:lnSpc>
            </a:pPr>
            <a:endParaRPr lang="en-US" sz="3600" smtClean="0">
              <a:latin typeface="Calibri" panose="020F0502020204030204" pitchFamily="34" charset="0"/>
              <a:cs typeface="Calibri" panose="020F0502020204030204" pitchFamily="34" charset="0"/>
            </a:endParaRPr>
          </a:p>
          <a:p>
            <a:pPr algn="just">
              <a:lnSpc>
                <a:spcPts val="4000"/>
              </a:lnSpc>
            </a:pPr>
            <a:r>
              <a:rPr lang="en-US" sz="3600">
                <a:latin typeface="Calibri" panose="020F0502020204030204" pitchFamily="34" charset="0"/>
                <a:cs typeface="Calibri" panose="020F0502020204030204" pitchFamily="34" charset="0"/>
              </a:rPr>
              <a:t>H</a:t>
            </a:r>
            <a:r>
              <a:rPr lang="vi-VN" sz="3600" smtClean="0">
                <a:latin typeface="Calibri" panose="020F0502020204030204" pitchFamily="34" charset="0"/>
                <a:cs typeface="Calibri" panose="020F0502020204030204" pitchFamily="34" charset="0"/>
              </a:rPr>
              <a:t>ọ </a:t>
            </a:r>
            <a:r>
              <a:rPr lang="vi-VN" sz="3600">
                <a:latin typeface="Calibri" panose="020F0502020204030204" pitchFamily="34" charset="0"/>
                <a:cs typeface="Calibri" panose="020F0502020204030204" pitchFamily="34" charset="0"/>
              </a:rPr>
              <a:t>muốn nhờ </a:t>
            </a:r>
            <a:r>
              <a:rPr lang="en-US" sz="3600" smtClean="0">
                <a:latin typeface="Calibri" panose="020F0502020204030204" pitchFamily="34" charset="0"/>
                <a:cs typeface="Calibri" panose="020F0502020204030204" pitchFamily="34" charset="0"/>
              </a:rPr>
              <a:t>Big Data Ecosystem </a:t>
            </a:r>
            <a:r>
              <a:rPr lang="vi-VN" sz="3600" smtClean="0">
                <a:latin typeface="Calibri" panose="020F0502020204030204" pitchFamily="34" charset="0"/>
                <a:cs typeface="Calibri" panose="020F0502020204030204" pitchFamily="34" charset="0"/>
              </a:rPr>
              <a:t>trợ </a:t>
            </a:r>
            <a:r>
              <a:rPr lang="vi-VN" sz="3600">
                <a:latin typeface="Calibri" panose="020F0502020204030204" pitchFamily="34" charset="0"/>
                <a:cs typeface="Calibri" panose="020F0502020204030204" pitchFamily="34" charset="0"/>
              </a:rPr>
              <a:t>giúp để phân tích dữ liệu của công ty </a:t>
            </a:r>
            <a:r>
              <a:rPr lang="en-US" sz="3600">
                <a:latin typeface="Calibri" panose="020F0502020204030204" pitchFamily="34" charset="0"/>
                <a:cs typeface="Calibri" panose="020F0502020204030204" pitchFamily="34" charset="0"/>
              </a:rPr>
              <a:t>đ</a:t>
            </a:r>
            <a:r>
              <a:rPr lang="vi-VN" sz="3600" smtClean="0">
                <a:latin typeface="Calibri" panose="020F0502020204030204" pitchFamily="34" charset="0"/>
                <a:cs typeface="Calibri" panose="020F0502020204030204" pitchFamily="34" charset="0"/>
              </a:rPr>
              <a:t>ối </a:t>
            </a:r>
            <a:r>
              <a:rPr lang="vi-VN" sz="3600">
                <a:latin typeface="Calibri" panose="020F0502020204030204" pitchFamily="34" charset="0"/>
                <a:cs typeface="Calibri" panose="020F0502020204030204" pitchFamily="34" charset="0"/>
              </a:rPr>
              <a:t>thủ cạnh tranh nhận được từ nhiều nguồn khác nhau, cụ thể là thông qua nguồn loại bỏ và nguồn của bên thứ ba. </a:t>
            </a:r>
            <a:endParaRPr lang="en-US" sz="3600" smtClean="0">
              <a:latin typeface="Calibri" panose="020F0502020204030204" pitchFamily="34" charset="0"/>
              <a:cs typeface="Calibri" panose="020F0502020204030204" pitchFamily="34" charset="0"/>
            </a:endParaRPr>
          </a:p>
          <a:p>
            <a:pPr algn="just">
              <a:lnSpc>
                <a:spcPts val="4000"/>
              </a:lnSpc>
            </a:pPr>
            <a:endParaRPr lang="en-US" sz="3600" smtClean="0">
              <a:latin typeface="Calibri" panose="020F0502020204030204" pitchFamily="34" charset="0"/>
              <a:cs typeface="Calibri" panose="020F0502020204030204" pitchFamily="34" charset="0"/>
            </a:endParaRPr>
          </a:p>
        </p:txBody>
      </p:sp>
      <p:sp>
        <p:nvSpPr>
          <p:cNvPr id="2" name="TextBox 1"/>
          <p:cNvSpPr txBox="1"/>
          <p:nvPr/>
        </p:nvSpPr>
        <p:spPr>
          <a:xfrm>
            <a:off x="2023382" y="5897772"/>
            <a:ext cx="14435818" cy="2862322"/>
          </a:xfrm>
          <a:prstGeom prst="rect">
            <a:avLst/>
          </a:prstGeom>
          <a:noFill/>
        </p:spPr>
        <p:txBody>
          <a:bodyPr wrap="square" rtlCol="0">
            <a:spAutoFit/>
          </a:bodyPr>
          <a:lstStyle/>
          <a:p>
            <a:r>
              <a:rPr lang="vi-VN" sz="3600">
                <a:latin typeface="Calibri" panose="020F0502020204030204" pitchFamily="34" charset="0"/>
                <a:cs typeface="Calibri" panose="020F0502020204030204" pitchFamily="34" charset="0"/>
              </a:rPr>
              <a:t>Phân tích này sẽ giúp họ theo dõi hành vi, tình trạng của khách hàng để tùy chỉnh các ưu đãi mua hợp đồng bảo hiểm cho họ và cũng tính toán tiền bản quyền</a:t>
            </a:r>
            <a:r>
              <a:rPr lang="en-US" sz="3600">
                <a:latin typeface="Calibri" panose="020F0502020204030204" pitchFamily="34" charset="0"/>
                <a:cs typeface="Calibri" panose="020F0502020204030204" pitchFamily="34" charset="0"/>
              </a:rPr>
              <a:t>, chăm sóc</a:t>
            </a:r>
            <a:r>
              <a:rPr lang="vi-VN" sz="3600">
                <a:latin typeface="Calibri" panose="020F0502020204030204" pitchFamily="34" charset="0"/>
                <a:cs typeface="Calibri" panose="020F0502020204030204" pitchFamily="34" charset="0"/>
              </a:rPr>
              <a:t> cho những khách hàng đã mua hợp đồng trước đây, từ đó sẽ nâng cao doanh thu của họ.</a:t>
            </a:r>
            <a:endParaRPr lang="en-US" sz="3600">
              <a:latin typeface="Calibri" panose="020F0502020204030204" pitchFamily="34" charset="0"/>
              <a:cs typeface="Calibri" panose="020F0502020204030204" pitchFamily="34" charset="0"/>
            </a:endParaRPr>
          </a:p>
          <a:p>
            <a:endParaRPr lang="en-US" sz="3600"/>
          </a:p>
        </p:txBody>
      </p:sp>
    </p:spTree>
    <p:extLst>
      <p:ext uri="{BB962C8B-B14F-4D97-AF65-F5344CB8AC3E}">
        <p14:creationId xmlns:p14="http://schemas.microsoft.com/office/powerpoint/2010/main" val="924067046"/>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3" name="Picture 2"/>
          <p:cNvPicPr>
            <a:picLocks noChangeAspect="1"/>
          </p:cNvPicPr>
          <p:nvPr/>
        </p:nvPicPr>
        <p:blipFill>
          <a:blip r:embed="rId10"/>
          <a:stretch>
            <a:fillRect/>
          </a:stretch>
        </p:blipFill>
        <p:spPr>
          <a:xfrm>
            <a:off x="1093335" y="106385"/>
            <a:ext cx="8039779" cy="9857742"/>
          </a:xfrm>
          <a:prstGeom prst="rect">
            <a:avLst/>
          </a:prstGeom>
        </p:spPr>
      </p:pic>
      <p:pic>
        <p:nvPicPr>
          <p:cNvPr id="4" name="Picture 3"/>
          <p:cNvPicPr>
            <a:picLocks noChangeAspect="1"/>
          </p:cNvPicPr>
          <p:nvPr/>
        </p:nvPicPr>
        <p:blipFill>
          <a:blip r:embed="rId11"/>
          <a:stretch>
            <a:fillRect/>
          </a:stretch>
        </p:blipFill>
        <p:spPr>
          <a:xfrm>
            <a:off x="108408" y="2209786"/>
            <a:ext cx="18049412" cy="5319124"/>
          </a:xfrm>
          <a:prstGeom prst="rect">
            <a:avLst/>
          </a:prstGeom>
        </p:spPr>
      </p:pic>
    </p:spTree>
    <p:extLst>
      <p:ext uri="{BB962C8B-B14F-4D97-AF65-F5344CB8AC3E}">
        <p14:creationId xmlns:p14="http://schemas.microsoft.com/office/powerpoint/2010/main" val="92817792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a:solidFill>
                  <a:srgbClr val="227C9D"/>
                </a:solidFill>
                <a:latin typeface="Arial" panose="020B0604020202020204" pitchFamily="34" charset="0"/>
                <a:cs typeface="Arial" panose="020B0604020202020204" pitchFamily="34" charset="0"/>
              </a:rPr>
              <a:t>Export Data</a:t>
            </a:r>
            <a:endParaRPr lang="en-US" sz="7200" dirty="0">
              <a:solidFill>
                <a:srgbClr val="227C9D"/>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2895600" y="1943100"/>
            <a:ext cx="9296400" cy="7701620"/>
          </a:xfrm>
          <a:prstGeom prst="rect">
            <a:avLst/>
          </a:prstGeom>
        </p:spPr>
      </p:pic>
    </p:spTree>
    <p:extLst>
      <p:ext uri="{BB962C8B-B14F-4D97-AF65-F5344CB8AC3E}">
        <p14:creationId xmlns:p14="http://schemas.microsoft.com/office/powerpoint/2010/main" val="332426956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Data Preprocessing in claims.json</a:t>
            </a:r>
            <a:endParaRPr lang="en-US" sz="7200" dirty="0">
              <a:solidFill>
                <a:srgbClr val="227C9D"/>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2011136" y="1463077"/>
            <a:ext cx="13990864" cy="8500115"/>
          </a:xfrm>
          <a:prstGeom prst="rect">
            <a:avLst/>
          </a:prstGeom>
        </p:spPr>
      </p:pic>
    </p:spTree>
    <p:extLst>
      <p:ext uri="{BB962C8B-B14F-4D97-AF65-F5344CB8AC3E}">
        <p14:creationId xmlns:p14="http://schemas.microsoft.com/office/powerpoint/2010/main" val="325390556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1235218" y="581926"/>
            <a:ext cx="15985302" cy="8802196"/>
          </a:xfrm>
          <a:prstGeom prst="rect">
            <a:avLst/>
          </a:prstGeom>
        </p:spPr>
      </p:pic>
    </p:spTree>
    <p:extLst>
      <p:ext uri="{BB962C8B-B14F-4D97-AF65-F5344CB8AC3E}">
        <p14:creationId xmlns:p14="http://schemas.microsoft.com/office/powerpoint/2010/main" val="3484295542"/>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9" name="TextBox 3">
            <a:extLst>
              <a:ext uri="{FF2B5EF4-FFF2-40B4-BE49-F238E27FC236}">
                <a16:creationId xmlns:a16="http://schemas.microsoft.com/office/drawing/2014/main" id="{2FBC3CD3-7F95-D57D-B218-553F35198000}"/>
              </a:ext>
            </a:extLst>
          </p:cNvPr>
          <p:cNvSpPr txBox="1"/>
          <p:nvPr/>
        </p:nvSpPr>
        <p:spPr>
          <a:xfrm>
            <a:off x="1625713" y="98882"/>
            <a:ext cx="16951848" cy="705321"/>
          </a:xfrm>
          <a:prstGeom prst="rect">
            <a:avLst/>
          </a:prstGeom>
        </p:spPr>
        <p:txBody>
          <a:bodyPr wrap="square" lIns="0" tIns="0" rIns="0" bIns="0" rtlCol="0" anchor="t">
            <a:spAutoFit/>
          </a:bodyPr>
          <a:lstStyle/>
          <a:p>
            <a:pPr>
              <a:lnSpc>
                <a:spcPts val="5544"/>
              </a:lnSpc>
            </a:pPr>
            <a:r>
              <a:rPr lang="en-US" sz="4800" smtClean="0">
                <a:solidFill>
                  <a:srgbClr val="227C9D"/>
                </a:solidFill>
                <a:latin typeface="Arial" panose="020B0604020202020204" pitchFamily="34" charset="0"/>
                <a:cs typeface="Arial" panose="020B0604020202020204" pitchFamily="34" charset="0"/>
              </a:rPr>
              <a:t>Check Replace </a:t>
            </a:r>
            <a:r>
              <a:rPr lang="en-US" sz="4800">
                <a:solidFill>
                  <a:srgbClr val="227C9D"/>
                </a:solidFill>
                <a:latin typeface="Arial" panose="020B0604020202020204" pitchFamily="34" charset="0"/>
                <a:cs typeface="Arial" panose="020B0604020202020204" pitchFamily="34" charset="0"/>
              </a:rPr>
              <a:t>the null values</a:t>
            </a:r>
            <a:endParaRPr lang="en-US" sz="48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2308050" y="871680"/>
            <a:ext cx="12344400" cy="8567289"/>
          </a:xfrm>
          <a:prstGeom prst="rect">
            <a:avLst/>
          </a:prstGeom>
        </p:spPr>
      </p:pic>
    </p:spTree>
    <p:extLst>
      <p:ext uri="{BB962C8B-B14F-4D97-AF65-F5344CB8AC3E}">
        <p14:creationId xmlns:p14="http://schemas.microsoft.com/office/powerpoint/2010/main" val="3831150354"/>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2151289" y="493336"/>
            <a:ext cx="13671860" cy="8153400"/>
          </a:xfrm>
          <a:prstGeom prst="rect">
            <a:avLst/>
          </a:prstGeom>
        </p:spPr>
      </p:pic>
    </p:spTree>
    <p:extLst>
      <p:ext uri="{BB962C8B-B14F-4D97-AF65-F5344CB8AC3E}">
        <p14:creationId xmlns:p14="http://schemas.microsoft.com/office/powerpoint/2010/main" val="331004454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2032088" y="438946"/>
            <a:ext cx="13497265" cy="9453063"/>
          </a:xfrm>
          <a:prstGeom prst="rect">
            <a:avLst/>
          </a:prstGeom>
        </p:spPr>
      </p:pic>
    </p:spTree>
    <p:extLst>
      <p:ext uri="{BB962C8B-B14F-4D97-AF65-F5344CB8AC3E}">
        <p14:creationId xmlns:p14="http://schemas.microsoft.com/office/powerpoint/2010/main" val="26645221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a:solidFill>
                  <a:srgbClr val="227C9D"/>
                </a:solidFill>
                <a:latin typeface="Arial" panose="020B0604020202020204" pitchFamily="34" charset="0"/>
                <a:cs typeface="Arial" panose="020B0604020202020204" pitchFamily="34" charset="0"/>
              </a:rPr>
              <a:t>Export Data</a:t>
            </a:r>
            <a:endParaRPr lang="en-US" sz="7200" dirty="0">
              <a:solidFill>
                <a:srgbClr val="227C9D"/>
              </a:solidFill>
              <a:latin typeface="Arial" panose="020B0604020202020204" pitchFamily="34" charset="0"/>
              <a:cs typeface="Arial" panose="020B0604020202020204" pitchFamily="34" charset="0"/>
            </a:endParaRPr>
          </a:p>
        </p:txBody>
      </p:sp>
      <p:pic>
        <p:nvPicPr>
          <p:cNvPr id="19" name="Picture 18"/>
          <p:cNvPicPr>
            <a:picLocks noChangeAspect="1"/>
          </p:cNvPicPr>
          <p:nvPr/>
        </p:nvPicPr>
        <p:blipFill>
          <a:blip r:embed="rId10"/>
          <a:stretch>
            <a:fillRect/>
          </a:stretch>
        </p:blipFill>
        <p:spPr>
          <a:xfrm>
            <a:off x="941765" y="1760787"/>
            <a:ext cx="16804330" cy="7162800"/>
          </a:xfrm>
          <a:prstGeom prst="rect">
            <a:avLst/>
          </a:prstGeom>
        </p:spPr>
      </p:pic>
    </p:spTree>
    <p:extLst>
      <p:ext uri="{BB962C8B-B14F-4D97-AF65-F5344CB8AC3E}">
        <p14:creationId xmlns:p14="http://schemas.microsoft.com/office/powerpoint/2010/main" val="331791162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05321"/>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Data Preprocessing in subgroup.csv</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3251426" y="1764301"/>
            <a:ext cx="11403560" cy="8133151"/>
          </a:xfrm>
          <a:prstGeom prst="rect">
            <a:avLst/>
          </a:prstGeom>
        </p:spPr>
      </p:pic>
    </p:spTree>
    <p:extLst>
      <p:ext uri="{BB962C8B-B14F-4D97-AF65-F5344CB8AC3E}">
        <p14:creationId xmlns:p14="http://schemas.microsoft.com/office/powerpoint/2010/main" val="202901795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9" name="TextBox 3">
            <a:extLst>
              <a:ext uri="{FF2B5EF4-FFF2-40B4-BE49-F238E27FC236}">
                <a16:creationId xmlns:a16="http://schemas.microsoft.com/office/drawing/2014/main" id="{2FBC3CD3-7F95-D57D-B218-553F35198000}"/>
              </a:ext>
            </a:extLst>
          </p:cNvPr>
          <p:cNvSpPr txBox="1"/>
          <p:nvPr/>
        </p:nvSpPr>
        <p:spPr>
          <a:xfrm>
            <a:off x="1625713" y="98882"/>
            <a:ext cx="16951848" cy="705321"/>
          </a:xfrm>
          <a:prstGeom prst="rect">
            <a:avLst/>
          </a:prstGeom>
        </p:spPr>
        <p:txBody>
          <a:bodyPr wrap="square" lIns="0" tIns="0" rIns="0" bIns="0" rtlCol="0" anchor="t">
            <a:spAutoFit/>
          </a:bodyPr>
          <a:lstStyle/>
          <a:p>
            <a:pPr>
              <a:lnSpc>
                <a:spcPts val="5544"/>
              </a:lnSpc>
            </a:pPr>
            <a:r>
              <a:rPr lang="en-US" sz="4800" smtClean="0">
                <a:solidFill>
                  <a:srgbClr val="227C9D"/>
                </a:solidFill>
                <a:latin typeface="Arial" panose="020B0604020202020204" pitchFamily="34" charset="0"/>
                <a:cs typeface="Arial" panose="020B0604020202020204" pitchFamily="34" charset="0"/>
              </a:rPr>
              <a:t>Check Replace </a:t>
            </a:r>
            <a:r>
              <a:rPr lang="en-US" sz="4800">
                <a:solidFill>
                  <a:srgbClr val="227C9D"/>
                </a:solidFill>
                <a:latin typeface="Arial" panose="020B0604020202020204" pitchFamily="34" charset="0"/>
                <a:cs typeface="Arial" panose="020B0604020202020204" pitchFamily="34" charset="0"/>
              </a:rPr>
              <a:t>the null values</a:t>
            </a:r>
            <a:endParaRPr lang="en-US" sz="4800" dirty="0">
              <a:solidFill>
                <a:srgbClr val="227C9D"/>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2895600" y="1322384"/>
            <a:ext cx="11406588" cy="8402718"/>
          </a:xfrm>
          <a:prstGeom prst="rect">
            <a:avLst/>
          </a:prstGeom>
        </p:spPr>
      </p:pic>
    </p:spTree>
    <p:extLst>
      <p:ext uri="{BB962C8B-B14F-4D97-AF65-F5344CB8AC3E}">
        <p14:creationId xmlns:p14="http://schemas.microsoft.com/office/powerpoint/2010/main" val="2366976566"/>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15240" y="19431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0" y="2496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8382000" y="9112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1002295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0855847"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MỤC TIÊU</a:t>
            </a:r>
          </a:p>
        </p:txBody>
      </p:sp>
      <p:sp>
        <p:nvSpPr>
          <p:cNvPr id="29" name="TextBox 16">
            <a:extLst>
              <a:ext uri="{FF2B5EF4-FFF2-40B4-BE49-F238E27FC236}">
                <a16:creationId xmlns:a16="http://schemas.microsoft.com/office/drawing/2014/main" id="{2694B799-DB45-D0B3-60C9-29853DC4FFED}"/>
              </a:ext>
            </a:extLst>
          </p:cNvPr>
          <p:cNvSpPr txBox="1"/>
          <p:nvPr/>
        </p:nvSpPr>
        <p:spPr>
          <a:xfrm>
            <a:off x="2023381" y="2247900"/>
            <a:ext cx="15180809" cy="2051844"/>
          </a:xfrm>
          <a:prstGeom prst="rect">
            <a:avLst/>
          </a:prstGeom>
        </p:spPr>
        <p:txBody>
          <a:bodyPr wrap="square" lIns="0" tIns="0" rIns="0" bIns="0" rtlCol="0" anchor="t">
            <a:spAutoFit/>
          </a:bodyPr>
          <a:lstStyle/>
          <a:p>
            <a:pPr algn="just">
              <a:lnSpc>
                <a:spcPts val="4000"/>
              </a:lnSpc>
            </a:pPr>
            <a:r>
              <a:rPr lang="vi-VN" sz="3600">
                <a:latin typeface="Calibri" panose="020F0502020204030204" pitchFamily="34" charset="0"/>
                <a:cs typeface="Calibri" panose="020F0502020204030204" pitchFamily="34" charset="0"/>
              </a:rPr>
              <a:t>Mục tiêu của dự án là tạo ra các data </a:t>
            </a:r>
            <a:r>
              <a:rPr lang="vi-VN" sz="3600" smtClean="0">
                <a:latin typeface="Calibri" panose="020F0502020204030204" pitchFamily="34" charset="0"/>
                <a:cs typeface="Calibri" panose="020F0502020204030204" pitchFamily="34" charset="0"/>
              </a:rPr>
              <a:t>pipelines</a:t>
            </a:r>
            <a:r>
              <a:rPr lang="en-US" sz="3600" smtClean="0">
                <a:latin typeface="Calibri" panose="020F0502020204030204" pitchFamily="34" charset="0"/>
                <a:cs typeface="Calibri" panose="020F0502020204030204" pitchFamily="34" charset="0"/>
              </a:rPr>
              <a:t> </a:t>
            </a:r>
            <a:r>
              <a:rPr lang="vi-VN" sz="3600" smtClean="0">
                <a:latin typeface="Calibri" panose="020F0502020204030204" pitchFamily="34" charset="0"/>
                <a:cs typeface="Calibri" panose="020F0502020204030204" pitchFamily="34" charset="0"/>
              </a:rPr>
              <a:t>cho </a:t>
            </a:r>
            <a:r>
              <a:rPr lang="vi-VN" sz="3600">
                <a:latin typeface="Calibri" panose="020F0502020204030204" pitchFamily="34" charset="0"/>
                <a:cs typeface="Calibri" panose="020F0502020204030204" pitchFamily="34" charset="0"/>
              </a:rPr>
              <a:t>công ty bảo </a:t>
            </a:r>
            <a:r>
              <a:rPr lang="vi-VN" sz="3600" smtClean="0">
                <a:latin typeface="Calibri" panose="020F0502020204030204" pitchFamily="34" charset="0"/>
                <a:cs typeface="Calibri" panose="020F0502020204030204" pitchFamily="34" charset="0"/>
              </a:rPr>
              <a:t>hiểm, </a:t>
            </a:r>
            <a:r>
              <a:rPr lang="vi-VN" sz="3600">
                <a:latin typeface="Calibri" panose="020F0502020204030204" pitchFamily="34" charset="0"/>
                <a:cs typeface="Calibri" panose="020F0502020204030204" pitchFamily="34" charset="0"/>
              </a:rPr>
              <a:t>giúp công ty đưa ra các chiến lược kinh doanh phù hợp nhằm nâng cao doanh thu bằng cách phân tích hành vi của khách hàng và gửi ưu đãi cũng như tiền bản quyền cho khách hàng tương ứng.</a:t>
            </a:r>
            <a:endParaRPr lang="en-US" sz="3600" smtClean="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78375" y="1463077"/>
            <a:ext cx="15001877" cy="8446382"/>
          </a:xfrm>
          <a:prstGeom prst="rect">
            <a:avLst/>
          </a:prstGeom>
        </p:spPr>
      </p:pic>
    </p:spTree>
    <p:extLst>
      <p:ext uri="{BB962C8B-B14F-4D97-AF65-F5344CB8AC3E}">
        <p14:creationId xmlns:p14="http://schemas.microsoft.com/office/powerpoint/2010/main" val="45020568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grpId="1" nodeType="clickEffect">
                                  <p:stCondLst>
                                    <p:cond delay="0"/>
                                  </p:stCondLst>
                                  <p:childTnLst>
                                    <p:animEffect transition="out" filter="fade">
                                      <p:cBhvr>
                                        <p:cTn id="12" dur="1000"/>
                                        <p:tgtEl>
                                          <p:spTgt spid="29"/>
                                        </p:tgtEl>
                                      </p:cBhvr>
                                    </p:animEffect>
                                    <p:anim calcmode="lin" valueType="num">
                                      <p:cBhvr>
                                        <p:cTn id="13" dur="1000"/>
                                        <p:tgtEl>
                                          <p:spTgt spid="29"/>
                                        </p:tgtEl>
                                        <p:attrNameLst>
                                          <p:attrName>ppt_x</p:attrName>
                                        </p:attrNameLst>
                                      </p:cBhvr>
                                      <p:tavLst>
                                        <p:tav tm="0">
                                          <p:val>
                                            <p:strVal val="ppt_x"/>
                                          </p:val>
                                        </p:tav>
                                        <p:tav tm="100000">
                                          <p:val>
                                            <p:strVal val="ppt_x"/>
                                          </p:val>
                                        </p:tav>
                                      </p:tavLst>
                                    </p:anim>
                                    <p:anim calcmode="lin" valueType="num">
                                      <p:cBhvr>
                                        <p:cTn id="14" dur="1000"/>
                                        <p:tgtEl>
                                          <p:spTgt spid="29"/>
                                        </p:tgtEl>
                                        <p:attrNameLst>
                                          <p:attrName>ppt_y</p:attrName>
                                        </p:attrNameLst>
                                      </p:cBhvr>
                                      <p:tavLst>
                                        <p:tav tm="0">
                                          <p:val>
                                            <p:strVal val="ppt_y"/>
                                          </p:val>
                                        </p:tav>
                                        <p:tav tm="100000">
                                          <p:val>
                                            <p:strVal val="ppt_y+.1"/>
                                          </p:val>
                                        </p:tav>
                                      </p:tavLst>
                                    </p:anim>
                                    <p:set>
                                      <p:cBhvr>
                                        <p:cTn id="15" dur="1" fill="hold">
                                          <p:stCondLst>
                                            <p:cond delay="999"/>
                                          </p:stCondLst>
                                        </p:cTn>
                                        <p:tgtEl>
                                          <p:spTgt spid="2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a:solidFill>
                  <a:srgbClr val="227C9D"/>
                </a:solidFill>
                <a:latin typeface="Arial" panose="020B0604020202020204" pitchFamily="34" charset="0"/>
                <a:cs typeface="Arial" panose="020B0604020202020204" pitchFamily="34" charset="0"/>
              </a:rPr>
              <a:t>Export Data</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1115105" y="2783722"/>
            <a:ext cx="15523583" cy="3959978"/>
          </a:xfrm>
          <a:prstGeom prst="rect">
            <a:avLst/>
          </a:prstGeom>
        </p:spPr>
      </p:pic>
    </p:spTree>
    <p:extLst>
      <p:ext uri="{BB962C8B-B14F-4D97-AF65-F5344CB8AC3E}">
        <p14:creationId xmlns:p14="http://schemas.microsoft.com/office/powerpoint/2010/main" val="345690881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EDA ( Khai phá dữ liệu)</a:t>
            </a:r>
            <a:endParaRPr lang="en-US" sz="7200" dirty="0">
              <a:solidFill>
                <a:srgbClr val="227C9D"/>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10"/>
          <a:stretch>
            <a:fillRect/>
          </a:stretch>
        </p:blipFill>
        <p:spPr>
          <a:xfrm>
            <a:off x="914400" y="1685608"/>
            <a:ext cx="16888287" cy="7507114"/>
          </a:xfrm>
          <a:prstGeom prst="rect">
            <a:avLst/>
          </a:prstGeom>
        </p:spPr>
      </p:pic>
    </p:spTree>
    <p:extLst>
      <p:ext uri="{BB962C8B-B14F-4D97-AF65-F5344CB8AC3E}">
        <p14:creationId xmlns:p14="http://schemas.microsoft.com/office/powerpoint/2010/main" val="1434292846"/>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EDA ( Khai phá dữ liệu)</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1105580" y="1785317"/>
            <a:ext cx="16383000" cy="7620577"/>
          </a:xfrm>
          <a:prstGeom prst="rect">
            <a:avLst/>
          </a:prstGeom>
        </p:spPr>
      </p:pic>
    </p:spTree>
    <p:extLst>
      <p:ext uri="{BB962C8B-B14F-4D97-AF65-F5344CB8AC3E}">
        <p14:creationId xmlns:p14="http://schemas.microsoft.com/office/powerpoint/2010/main" val="254011635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EDA ( Khai phá dữ liệu)</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2057400" y="1565498"/>
            <a:ext cx="14724836" cy="8150002"/>
          </a:xfrm>
          <a:prstGeom prst="rect">
            <a:avLst/>
          </a:prstGeom>
        </p:spPr>
      </p:pic>
    </p:spTree>
    <p:extLst>
      <p:ext uri="{BB962C8B-B14F-4D97-AF65-F5344CB8AC3E}">
        <p14:creationId xmlns:p14="http://schemas.microsoft.com/office/powerpoint/2010/main" val="3969641620"/>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EDA ( Khai phá dữ liệu)</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38" y="1611007"/>
            <a:ext cx="8878662" cy="8828350"/>
          </a:xfrm>
          <a:prstGeom prst="rect">
            <a:avLst/>
          </a:prstGeom>
        </p:spPr>
      </p:pic>
      <p:pic>
        <p:nvPicPr>
          <p:cNvPr id="3" name="Picture 2"/>
          <p:cNvPicPr>
            <a:picLocks noChangeAspect="1"/>
          </p:cNvPicPr>
          <p:nvPr/>
        </p:nvPicPr>
        <p:blipFill>
          <a:blip r:embed="rId11"/>
          <a:stretch>
            <a:fillRect/>
          </a:stretch>
        </p:blipFill>
        <p:spPr>
          <a:xfrm>
            <a:off x="8479692" y="1615099"/>
            <a:ext cx="9808308" cy="8671901"/>
          </a:xfrm>
          <a:prstGeom prst="rect">
            <a:avLst/>
          </a:prstGeom>
        </p:spPr>
      </p:pic>
    </p:spTree>
    <p:extLst>
      <p:ext uri="{BB962C8B-B14F-4D97-AF65-F5344CB8AC3E}">
        <p14:creationId xmlns:p14="http://schemas.microsoft.com/office/powerpoint/2010/main" val="78940464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EDA ( Khai phá dữ liệu)</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1447800" y="1638300"/>
            <a:ext cx="15925800" cy="8418737"/>
          </a:xfrm>
          <a:prstGeom prst="rect">
            <a:avLst/>
          </a:prstGeom>
        </p:spPr>
      </p:pic>
    </p:spTree>
    <p:extLst>
      <p:ext uri="{BB962C8B-B14F-4D97-AF65-F5344CB8AC3E}">
        <p14:creationId xmlns:p14="http://schemas.microsoft.com/office/powerpoint/2010/main" val="1250062292"/>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931809" y="0"/>
            <a:ext cx="16294152" cy="10432717"/>
          </a:xfrm>
          <a:prstGeom prst="rect">
            <a:avLst/>
          </a:prstGeom>
        </p:spPr>
      </p:pic>
    </p:spTree>
    <p:extLst>
      <p:ext uri="{BB962C8B-B14F-4D97-AF65-F5344CB8AC3E}">
        <p14:creationId xmlns:p14="http://schemas.microsoft.com/office/powerpoint/2010/main" val="22255359"/>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2489086" y="414091"/>
            <a:ext cx="14173200" cy="9349111"/>
          </a:xfrm>
          <a:prstGeom prst="rect">
            <a:avLst/>
          </a:prstGeom>
        </p:spPr>
      </p:pic>
    </p:spTree>
    <p:extLst>
      <p:ext uri="{BB962C8B-B14F-4D97-AF65-F5344CB8AC3E}">
        <p14:creationId xmlns:p14="http://schemas.microsoft.com/office/powerpoint/2010/main" val="220364741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1093335" y="131607"/>
            <a:ext cx="15670665" cy="10081412"/>
          </a:xfrm>
          <a:prstGeom prst="rect">
            <a:avLst/>
          </a:prstGeom>
        </p:spPr>
      </p:pic>
    </p:spTree>
    <p:extLst>
      <p:ext uri="{BB962C8B-B14F-4D97-AF65-F5344CB8AC3E}">
        <p14:creationId xmlns:p14="http://schemas.microsoft.com/office/powerpoint/2010/main" val="1127810982"/>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EDA ( Khai phá dữ liệu)</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1521409" y="1949347"/>
            <a:ext cx="16192029" cy="7434775"/>
          </a:xfrm>
          <a:prstGeom prst="rect">
            <a:avLst/>
          </a:prstGeom>
        </p:spPr>
      </p:pic>
    </p:spTree>
    <p:extLst>
      <p:ext uri="{BB962C8B-B14F-4D97-AF65-F5344CB8AC3E}">
        <p14:creationId xmlns:p14="http://schemas.microsoft.com/office/powerpoint/2010/main" val="211789863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05321"/>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Major Components – Environment </a:t>
            </a:r>
            <a:endParaRPr lang="en-US" sz="7200" dirty="0">
              <a:solidFill>
                <a:srgbClr val="227C9D"/>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2600" y="1627468"/>
            <a:ext cx="3852182" cy="2000171"/>
          </a:xfrm>
          <a:prstGeom prst="rect">
            <a:avLst/>
          </a:prstGeom>
        </p:spPr>
      </p:pic>
      <p:pic>
        <p:nvPicPr>
          <p:cNvPr id="2056" name="Picture 8" descr="Tập tin:Hadoop logo.svg – Wikipedia tiếng Việ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8200" y="1631016"/>
            <a:ext cx="10317895" cy="267620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ython là gì? Tổng quan về ngôn ngữ lập trìn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3335" y="3860112"/>
            <a:ext cx="7277850" cy="31554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Apache Sqoop Analytics Vidhya -"/>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16876" y="4509016"/>
            <a:ext cx="5912705" cy="292819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6807" y="7294672"/>
            <a:ext cx="5408067" cy="2433629"/>
          </a:xfrm>
          <a:prstGeom prst="rect">
            <a:avLst/>
          </a:prstGeom>
        </p:spPr>
      </p:pic>
    </p:spTree>
    <p:extLst>
      <p:ext uri="{BB962C8B-B14F-4D97-AF65-F5344CB8AC3E}">
        <p14:creationId xmlns:p14="http://schemas.microsoft.com/office/powerpoint/2010/main" val="69371190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3" name="Picture 2"/>
          <p:cNvPicPr>
            <a:picLocks noChangeAspect="1"/>
          </p:cNvPicPr>
          <p:nvPr/>
        </p:nvPicPr>
        <p:blipFill>
          <a:blip r:embed="rId10"/>
          <a:stretch>
            <a:fillRect/>
          </a:stretch>
        </p:blipFill>
        <p:spPr>
          <a:xfrm>
            <a:off x="2177143" y="268889"/>
            <a:ext cx="14367781" cy="10025332"/>
          </a:xfrm>
          <a:prstGeom prst="rect">
            <a:avLst/>
          </a:prstGeom>
        </p:spPr>
      </p:pic>
    </p:spTree>
    <p:extLst>
      <p:ext uri="{BB962C8B-B14F-4D97-AF65-F5344CB8AC3E}">
        <p14:creationId xmlns:p14="http://schemas.microsoft.com/office/powerpoint/2010/main" val="24683455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3" name="Picture 2"/>
          <p:cNvPicPr>
            <a:picLocks noChangeAspect="1"/>
          </p:cNvPicPr>
          <p:nvPr/>
        </p:nvPicPr>
        <p:blipFill>
          <a:blip r:embed="rId10"/>
          <a:stretch>
            <a:fillRect/>
          </a:stretch>
        </p:blipFill>
        <p:spPr>
          <a:xfrm>
            <a:off x="533400" y="1485900"/>
            <a:ext cx="17301510" cy="3657600"/>
          </a:xfrm>
          <a:prstGeom prst="rect">
            <a:avLst/>
          </a:prstGeom>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9757" y="-1"/>
            <a:ext cx="8550473" cy="10514723"/>
          </a:xfrm>
          <a:prstGeom prst="rect">
            <a:avLst/>
          </a:prstGeom>
        </p:spPr>
      </p:pic>
    </p:spTree>
    <p:extLst>
      <p:ext uri="{BB962C8B-B14F-4D97-AF65-F5344CB8AC3E}">
        <p14:creationId xmlns:p14="http://schemas.microsoft.com/office/powerpoint/2010/main" val="248539863"/>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45">
                                          <p:stCondLst>
                                            <p:cond delay="0"/>
                                          </p:stCondLst>
                                        </p:cTn>
                                        <p:tgtEl>
                                          <p:spTgt spid="3"/>
                                        </p:tgtEl>
                                      </p:cBhvr>
                                    </p:animEffect>
                                    <p:anim calcmode="lin" valueType="num">
                                      <p:cBhvr>
                                        <p:cTn id="8"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13" dur="7">
                                          <p:stCondLst>
                                            <p:cond delay="162"/>
                                          </p:stCondLst>
                                        </p:cTn>
                                        <p:tgtEl>
                                          <p:spTgt spid="3"/>
                                        </p:tgtEl>
                                      </p:cBhvr>
                                      <p:to x="100000" y="60000"/>
                                    </p:animScale>
                                    <p:animScale>
                                      <p:cBhvr>
                                        <p:cTn id="14" dur="41" decel="50000">
                                          <p:stCondLst>
                                            <p:cond delay="169"/>
                                          </p:stCondLst>
                                        </p:cTn>
                                        <p:tgtEl>
                                          <p:spTgt spid="3"/>
                                        </p:tgtEl>
                                      </p:cBhvr>
                                      <p:to x="100000" y="100000"/>
                                    </p:animScale>
                                    <p:animScale>
                                      <p:cBhvr>
                                        <p:cTn id="15" dur="7">
                                          <p:stCondLst>
                                            <p:cond delay="328"/>
                                          </p:stCondLst>
                                        </p:cTn>
                                        <p:tgtEl>
                                          <p:spTgt spid="3"/>
                                        </p:tgtEl>
                                      </p:cBhvr>
                                      <p:to x="100000" y="80000"/>
                                    </p:animScale>
                                    <p:animScale>
                                      <p:cBhvr>
                                        <p:cTn id="16" dur="41" decel="50000">
                                          <p:stCondLst>
                                            <p:cond delay="335"/>
                                          </p:stCondLst>
                                        </p:cTn>
                                        <p:tgtEl>
                                          <p:spTgt spid="3"/>
                                        </p:tgtEl>
                                      </p:cBhvr>
                                      <p:to x="100000" y="100000"/>
                                    </p:animScale>
                                    <p:animScale>
                                      <p:cBhvr>
                                        <p:cTn id="17" dur="7">
                                          <p:stCondLst>
                                            <p:cond delay="410"/>
                                          </p:stCondLst>
                                        </p:cTn>
                                        <p:tgtEl>
                                          <p:spTgt spid="3"/>
                                        </p:tgtEl>
                                      </p:cBhvr>
                                      <p:to x="100000" y="90000"/>
                                    </p:animScale>
                                    <p:animScale>
                                      <p:cBhvr>
                                        <p:cTn id="18" dur="41" decel="50000">
                                          <p:stCondLst>
                                            <p:cond delay="417"/>
                                          </p:stCondLst>
                                        </p:cTn>
                                        <p:tgtEl>
                                          <p:spTgt spid="3"/>
                                        </p:tgtEl>
                                      </p:cBhvr>
                                      <p:to x="100000" y="100000"/>
                                    </p:animScale>
                                    <p:animScale>
                                      <p:cBhvr>
                                        <p:cTn id="19" dur="7">
                                          <p:stCondLst>
                                            <p:cond delay="452"/>
                                          </p:stCondLst>
                                        </p:cTn>
                                        <p:tgtEl>
                                          <p:spTgt spid="3"/>
                                        </p:tgtEl>
                                      </p:cBhvr>
                                      <p:to x="100000" y="95000"/>
                                    </p:animScale>
                                    <p:animScale>
                                      <p:cBhvr>
                                        <p:cTn id="20" dur="41" decel="50000">
                                          <p:stCondLst>
                                            <p:cond delay="459"/>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0" presetClass="exit" presetSubtype="0" fill="hold" nodeType="clickEffect">
                                  <p:stCondLst>
                                    <p:cond delay="0"/>
                                  </p:stCondLst>
                                  <p:childTnLst>
                                    <p:animEffect transition="out" filter="wedg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 calcmode="lin" valueType="num">
                                      <p:cBhvr>
                                        <p:cTn id="32" dur="500" fill="hold"/>
                                        <p:tgtEl>
                                          <p:spTgt spid="4"/>
                                        </p:tgtEl>
                                        <p:attrNameLst>
                                          <p:attrName>style.rotation</p:attrName>
                                        </p:attrNameLst>
                                      </p:cBhvr>
                                      <p:tavLst>
                                        <p:tav tm="0">
                                          <p:val>
                                            <p:fltVal val="90"/>
                                          </p:val>
                                        </p:tav>
                                        <p:tav tm="100000">
                                          <p:val>
                                            <p:fltVal val="0"/>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503804" y="1150176"/>
            <a:ext cx="17495022" cy="8233946"/>
          </a:xfrm>
          <a:prstGeom prst="rect">
            <a:avLst/>
          </a:prstGeom>
        </p:spPr>
      </p:pic>
    </p:spTree>
    <p:extLst>
      <p:ext uri="{BB962C8B-B14F-4D97-AF65-F5344CB8AC3E}">
        <p14:creationId xmlns:p14="http://schemas.microsoft.com/office/powerpoint/2010/main" val="2887305010"/>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3" name="Picture 2"/>
          <p:cNvPicPr>
            <a:picLocks noChangeAspect="1"/>
          </p:cNvPicPr>
          <p:nvPr/>
        </p:nvPicPr>
        <p:blipFill>
          <a:blip r:embed="rId10"/>
          <a:stretch>
            <a:fillRect/>
          </a:stretch>
        </p:blipFill>
        <p:spPr>
          <a:xfrm>
            <a:off x="1828800" y="371101"/>
            <a:ext cx="15036573" cy="9934006"/>
          </a:xfrm>
          <a:prstGeom prst="rect">
            <a:avLst/>
          </a:prstGeom>
        </p:spPr>
      </p:pic>
    </p:spTree>
    <p:extLst>
      <p:ext uri="{BB962C8B-B14F-4D97-AF65-F5344CB8AC3E}">
        <p14:creationId xmlns:p14="http://schemas.microsoft.com/office/powerpoint/2010/main" val="3134128562"/>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36152" y="274959"/>
            <a:ext cx="16951848" cy="1365758"/>
          </a:xfrm>
          <a:prstGeom prst="rect">
            <a:avLst/>
          </a:prstGeom>
        </p:spPr>
        <p:txBody>
          <a:bodyPr wrap="square" lIns="0" tIns="0" rIns="0" bIns="0" rtlCol="0" anchor="t">
            <a:spAutoFit/>
          </a:bodyPr>
          <a:lstStyle/>
          <a:p>
            <a:pPr>
              <a:lnSpc>
                <a:spcPts val="5544"/>
              </a:lnSpc>
            </a:pPr>
            <a:r>
              <a:rPr lang="en-US" sz="4000">
                <a:solidFill>
                  <a:schemeClr val="tx2"/>
                </a:solidFill>
              </a:rPr>
              <a:t>After cleansing the data create data model and store the data in the </a:t>
            </a:r>
            <a:r>
              <a:rPr lang="en-US" sz="4000" smtClean="0">
                <a:solidFill>
                  <a:schemeClr val="tx2"/>
                </a:solidFill>
              </a:rPr>
              <a:t>RDBMS (MySQL)</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3451576" y="1313019"/>
            <a:ext cx="12538981" cy="8450183"/>
          </a:xfrm>
          <a:prstGeom prst="rect">
            <a:avLst/>
          </a:prstGeom>
        </p:spPr>
      </p:pic>
    </p:spTree>
    <p:extLst>
      <p:ext uri="{BB962C8B-B14F-4D97-AF65-F5344CB8AC3E}">
        <p14:creationId xmlns:p14="http://schemas.microsoft.com/office/powerpoint/2010/main" val="3064756933"/>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36152" y="274959"/>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Then Create many tables</a:t>
            </a:r>
            <a:endParaRPr lang="en-US" sz="4000"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1083809" y="1474430"/>
            <a:ext cx="16997619" cy="7164633"/>
          </a:xfrm>
          <a:prstGeom prst="rect">
            <a:avLst/>
          </a:prstGeom>
        </p:spPr>
      </p:pic>
    </p:spTree>
    <p:extLst>
      <p:ext uri="{BB962C8B-B14F-4D97-AF65-F5344CB8AC3E}">
        <p14:creationId xmlns:p14="http://schemas.microsoft.com/office/powerpoint/2010/main" val="24596481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685800" y="650386"/>
            <a:ext cx="16647613" cy="7607065"/>
          </a:xfrm>
          <a:prstGeom prst="rect">
            <a:avLst/>
          </a:prstGeom>
        </p:spPr>
      </p:pic>
    </p:spTree>
    <p:extLst>
      <p:ext uri="{BB962C8B-B14F-4D97-AF65-F5344CB8AC3E}">
        <p14:creationId xmlns:p14="http://schemas.microsoft.com/office/powerpoint/2010/main" val="1286754080"/>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914400" y="515668"/>
            <a:ext cx="16696668" cy="7741784"/>
          </a:xfrm>
          <a:prstGeom prst="rect">
            <a:avLst/>
          </a:prstGeom>
        </p:spPr>
      </p:pic>
    </p:spTree>
    <p:extLst>
      <p:ext uri="{BB962C8B-B14F-4D97-AF65-F5344CB8AC3E}">
        <p14:creationId xmlns:p14="http://schemas.microsoft.com/office/powerpoint/2010/main" val="128648877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4" name="Picture 3"/>
          <p:cNvPicPr>
            <a:picLocks noChangeAspect="1"/>
          </p:cNvPicPr>
          <p:nvPr/>
        </p:nvPicPr>
        <p:blipFill>
          <a:blip r:embed="rId10"/>
          <a:stretch>
            <a:fillRect/>
          </a:stretch>
        </p:blipFill>
        <p:spPr>
          <a:xfrm>
            <a:off x="0" y="0"/>
            <a:ext cx="18288000" cy="10298130"/>
          </a:xfrm>
          <a:prstGeom prst="rect">
            <a:avLst/>
          </a:prstGeom>
        </p:spPr>
      </p:pic>
    </p:spTree>
    <p:extLst>
      <p:ext uri="{BB962C8B-B14F-4D97-AF65-F5344CB8AC3E}">
        <p14:creationId xmlns:p14="http://schemas.microsoft.com/office/powerpoint/2010/main" val="157910319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152399" y="0"/>
            <a:ext cx="18135601" cy="4772642"/>
          </a:xfrm>
          <a:prstGeom prst="rect">
            <a:avLst/>
          </a:prstGeom>
        </p:spPr>
      </p:pic>
      <p:pic>
        <p:nvPicPr>
          <p:cNvPr id="3" name="Picture 2"/>
          <p:cNvPicPr>
            <a:picLocks noChangeAspect="1"/>
          </p:cNvPicPr>
          <p:nvPr/>
        </p:nvPicPr>
        <p:blipFill>
          <a:blip r:embed="rId11"/>
          <a:stretch>
            <a:fillRect/>
          </a:stretch>
        </p:blipFill>
        <p:spPr>
          <a:xfrm>
            <a:off x="0" y="4772642"/>
            <a:ext cx="18288000" cy="5666715"/>
          </a:xfrm>
          <a:prstGeom prst="rect">
            <a:avLst/>
          </a:prstGeom>
        </p:spPr>
      </p:pic>
    </p:spTree>
    <p:extLst>
      <p:ext uri="{BB962C8B-B14F-4D97-AF65-F5344CB8AC3E}">
        <p14:creationId xmlns:p14="http://schemas.microsoft.com/office/powerpoint/2010/main" val="104990190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10800000">
            <a:off x="-1060243" y="69723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Freeform 5"/>
          <p:cNvSpPr/>
          <p:nvPr/>
        </p:nvSpPr>
        <p:spPr>
          <a:xfrm>
            <a:off x="14041" y="700087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6" name="Freeform 6"/>
          <p:cNvSpPr/>
          <p:nvPr/>
        </p:nvSpPr>
        <p:spPr>
          <a:xfrm>
            <a:off x="-1069768" y="80846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Freeform 7"/>
          <p:cNvSpPr/>
          <p:nvPr/>
        </p:nvSpPr>
        <p:spPr>
          <a:xfrm rot="-10800000">
            <a:off x="-1069768"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8" name="Freeform 8"/>
          <p:cNvSpPr/>
          <p:nvPr/>
        </p:nvSpPr>
        <p:spPr>
          <a:xfrm rot="-5400000">
            <a:off x="14041"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4041"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0" name="Freeform 10"/>
          <p:cNvSpPr/>
          <p:nvPr/>
        </p:nvSpPr>
        <p:spPr>
          <a:xfrm rot="-10800000">
            <a:off x="2251982"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Freeform 11"/>
          <p:cNvSpPr/>
          <p:nvPr/>
        </p:nvSpPr>
        <p:spPr>
          <a:xfrm>
            <a:off x="2251982" y="80942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rot="5400000">
            <a:off x="3335791"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168173"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2251982"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5" name="Freeform 15"/>
          <p:cNvSpPr/>
          <p:nvPr/>
        </p:nvSpPr>
        <p:spPr>
          <a:xfrm rot="5400000">
            <a:off x="-1069768" y="1025230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grpSp>
        <p:nvGrpSpPr>
          <p:cNvPr id="16" name="Group 16"/>
          <p:cNvGrpSpPr/>
          <p:nvPr/>
        </p:nvGrpSpPr>
        <p:grpSpPr>
          <a:xfrm rot="8100000">
            <a:off x="16760858" y="-1240983"/>
            <a:ext cx="7415398" cy="3565095"/>
            <a:chOff x="0" y="0"/>
            <a:chExt cx="660400" cy="317500"/>
          </a:xfrm>
        </p:grpSpPr>
        <p:sp>
          <p:nvSpPr>
            <p:cNvPr id="17" name="Freeform 1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8" name="TextBox 1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9" name="AutoShape 19"/>
          <p:cNvSpPr/>
          <p:nvPr/>
        </p:nvSpPr>
        <p:spPr>
          <a:xfrm flipH="1">
            <a:off x="16298854" y="-362874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20" name="AutoShape 20"/>
          <p:cNvSpPr/>
          <p:nvPr/>
        </p:nvSpPr>
        <p:spPr>
          <a:xfrm flipH="1">
            <a:off x="16080026" y="-38426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1" name="AutoShape 21"/>
          <p:cNvSpPr/>
          <p:nvPr/>
        </p:nvSpPr>
        <p:spPr>
          <a:xfrm flipH="1">
            <a:off x="15893267" y="-4022296"/>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2" name="AutoShape 22"/>
          <p:cNvSpPr/>
          <p:nvPr/>
        </p:nvSpPr>
        <p:spPr>
          <a:xfrm flipH="1">
            <a:off x="15683626" y="-4148951"/>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AutoShape 23"/>
          <p:cNvSpPr/>
          <p:nvPr/>
        </p:nvSpPr>
        <p:spPr>
          <a:xfrm flipH="1">
            <a:off x="15586790" y="-4292805"/>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TextBox 3">
            <a:extLst>
              <a:ext uri="{FF2B5EF4-FFF2-40B4-BE49-F238E27FC236}">
                <a16:creationId xmlns:a16="http://schemas.microsoft.com/office/drawing/2014/main" id="{470FAE2F-9CDA-9A87-29EC-C52E9C1866D1}"/>
              </a:ext>
            </a:extLst>
          </p:cNvPr>
          <p:cNvSpPr txBox="1"/>
          <p:nvPr/>
        </p:nvSpPr>
        <p:spPr>
          <a:xfrm>
            <a:off x="1097850" y="559049"/>
            <a:ext cx="12888165" cy="705321"/>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Giới thiệu các tập dữ liệu</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381000" y="2144169"/>
            <a:ext cx="7191412" cy="4470337"/>
          </a:xfrm>
          <a:prstGeom prst="rect">
            <a:avLst/>
          </a:prstGeom>
        </p:spPr>
      </p:pic>
      <p:pic>
        <p:nvPicPr>
          <p:cNvPr id="3" name="Picture 2"/>
          <p:cNvPicPr>
            <a:picLocks noChangeAspect="1"/>
          </p:cNvPicPr>
          <p:nvPr/>
        </p:nvPicPr>
        <p:blipFill>
          <a:blip r:embed="rId11"/>
          <a:stretch>
            <a:fillRect/>
          </a:stretch>
        </p:blipFill>
        <p:spPr>
          <a:xfrm>
            <a:off x="6019799" y="2180381"/>
            <a:ext cx="11901337" cy="6773119"/>
          </a:xfrm>
          <a:prstGeom prst="rect">
            <a:avLst/>
          </a:prstGeom>
        </p:spPr>
      </p:pic>
    </p:spTree>
    <p:extLst>
      <p:ext uri="{BB962C8B-B14F-4D97-AF65-F5344CB8AC3E}">
        <p14:creationId xmlns:p14="http://schemas.microsoft.com/office/powerpoint/2010/main" val="182862840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838200" y="552122"/>
            <a:ext cx="16786024" cy="6423778"/>
          </a:xfrm>
          <a:prstGeom prst="rect">
            <a:avLst/>
          </a:prstGeom>
        </p:spPr>
      </p:pic>
      <p:pic>
        <p:nvPicPr>
          <p:cNvPr id="3" name="Picture 2"/>
          <p:cNvPicPr>
            <a:picLocks noChangeAspect="1"/>
          </p:cNvPicPr>
          <p:nvPr/>
        </p:nvPicPr>
        <p:blipFill>
          <a:blip r:embed="rId11"/>
          <a:stretch>
            <a:fillRect/>
          </a:stretch>
        </p:blipFill>
        <p:spPr>
          <a:xfrm>
            <a:off x="1535062" y="3226199"/>
            <a:ext cx="15690900" cy="5453193"/>
          </a:xfrm>
          <a:prstGeom prst="rect">
            <a:avLst/>
          </a:prstGeom>
        </p:spPr>
      </p:pic>
    </p:spTree>
    <p:extLst>
      <p:ext uri="{BB962C8B-B14F-4D97-AF65-F5344CB8AC3E}">
        <p14:creationId xmlns:p14="http://schemas.microsoft.com/office/powerpoint/2010/main" val="361055032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xit" presetSubtype="0" fill="hold" nodeType="clickEffect">
                                  <p:stCondLst>
                                    <p:cond delay="0"/>
                                  </p:stCondLst>
                                  <p:childTnLst>
                                    <p:anim calcmode="lin" valueType="num">
                                      <p:cBhvr>
                                        <p:cTn id="12" dur="1000"/>
                                        <p:tgtEl>
                                          <p:spTgt spid="2"/>
                                        </p:tgtEl>
                                        <p:attrNameLst>
                                          <p:attrName>ppt_w</p:attrName>
                                        </p:attrNameLst>
                                      </p:cBhvr>
                                      <p:tavLst>
                                        <p:tav tm="0">
                                          <p:val>
                                            <p:strVal val="ppt_w"/>
                                          </p:val>
                                        </p:tav>
                                        <p:tav tm="100000">
                                          <p:val>
                                            <p:fltVal val="0"/>
                                          </p:val>
                                        </p:tav>
                                      </p:tavLst>
                                    </p:anim>
                                    <p:anim calcmode="lin" valueType="num">
                                      <p:cBhvr>
                                        <p:cTn id="13" dur="1000"/>
                                        <p:tgtEl>
                                          <p:spTgt spid="2"/>
                                        </p:tgtEl>
                                        <p:attrNameLst>
                                          <p:attrName>ppt_h</p:attrName>
                                        </p:attrNameLst>
                                      </p:cBhvr>
                                      <p:tavLst>
                                        <p:tav tm="0">
                                          <p:val>
                                            <p:strVal val="ppt_h"/>
                                          </p:val>
                                        </p:tav>
                                        <p:tav tm="100000">
                                          <p:val>
                                            <p:fltVal val="0"/>
                                          </p:val>
                                        </p:tav>
                                      </p:tavLst>
                                    </p:anim>
                                    <p:anim calcmode="lin" valueType="num">
                                      <p:cBhvr>
                                        <p:cTn id="14" dur="1000"/>
                                        <p:tgtEl>
                                          <p:spTgt spid="2"/>
                                        </p:tgtEl>
                                        <p:attrNameLst>
                                          <p:attrName>style.rotation</p:attrName>
                                        </p:attrNameLst>
                                      </p:cBhvr>
                                      <p:tavLst>
                                        <p:tav tm="0">
                                          <p:val>
                                            <p:fltVal val="0"/>
                                          </p:val>
                                        </p:tav>
                                        <p:tav tm="100000">
                                          <p:val>
                                            <p:fltVal val="90"/>
                                          </p:val>
                                        </p:tav>
                                      </p:tavLst>
                                    </p:anim>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ppt_w</p:attrName>
                                        </p:attrNameLst>
                                      </p:cBhvr>
                                      <p:tavLst>
                                        <p:tav tm="0" fmla="#ppt_w*sin(2.5*pi*$)">
                                          <p:val>
                                            <p:fltVal val="0"/>
                                          </p:val>
                                        </p:tav>
                                        <p:tav tm="100000">
                                          <p:val>
                                            <p:fltVal val="1"/>
                                          </p:val>
                                        </p:tav>
                                      </p:tavLst>
                                    </p:anim>
                                    <p:anim calcmode="lin" valueType="num">
                                      <p:cBhvr>
                                        <p:cTn id="23"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pic>
        <p:nvPicPr>
          <p:cNvPr id="2" name="Picture 1"/>
          <p:cNvPicPr>
            <a:picLocks noChangeAspect="1"/>
          </p:cNvPicPr>
          <p:nvPr/>
        </p:nvPicPr>
        <p:blipFill>
          <a:blip r:embed="rId10"/>
          <a:stretch>
            <a:fillRect/>
          </a:stretch>
        </p:blipFill>
        <p:spPr>
          <a:xfrm>
            <a:off x="536460" y="304495"/>
            <a:ext cx="17446027" cy="7291088"/>
          </a:xfrm>
          <a:prstGeom prst="rect">
            <a:avLst/>
          </a:prstGeom>
        </p:spPr>
      </p:pic>
      <p:pic>
        <p:nvPicPr>
          <p:cNvPr id="3" name="Picture 2"/>
          <p:cNvPicPr>
            <a:picLocks noChangeAspect="1"/>
          </p:cNvPicPr>
          <p:nvPr/>
        </p:nvPicPr>
        <p:blipFill>
          <a:blip r:embed="rId11"/>
          <a:stretch>
            <a:fillRect/>
          </a:stretch>
        </p:blipFill>
        <p:spPr>
          <a:xfrm>
            <a:off x="961143" y="7624158"/>
            <a:ext cx="14353729" cy="2563166"/>
          </a:xfrm>
          <a:prstGeom prst="rect">
            <a:avLst/>
          </a:prstGeom>
        </p:spPr>
      </p:pic>
    </p:spTree>
    <p:extLst>
      <p:ext uri="{BB962C8B-B14F-4D97-AF65-F5344CB8AC3E}">
        <p14:creationId xmlns:p14="http://schemas.microsoft.com/office/powerpoint/2010/main" val="3999446854"/>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Import Data to HDFS using sqoop</a:t>
            </a:r>
            <a:endParaRPr lang="en-US" sz="7200" dirty="0">
              <a:solidFill>
                <a:srgbClr val="227C9D"/>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551430" y="1637331"/>
            <a:ext cx="17564100" cy="7699985"/>
          </a:xfrm>
          <a:prstGeom prst="rect">
            <a:avLst/>
          </a:prstGeom>
        </p:spPr>
      </p:pic>
    </p:spTree>
    <p:extLst>
      <p:ext uri="{BB962C8B-B14F-4D97-AF65-F5344CB8AC3E}">
        <p14:creationId xmlns:p14="http://schemas.microsoft.com/office/powerpoint/2010/main" val="145845335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3481338" y="862257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25713" y="357270"/>
            <a:ext cx="15421316"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Hive Databases</a:t>
            </a:r>
            <a:endParaRPr lang="en-US" sz="7200" dirty="0">
              <a:solidFill>
                <a:srgbClr val="227C9D"/>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4906" y="952500"/>
            <a:ext cx="14631668" cy="9144792"/>
          </a:xfrm>
          <a:prstGeom prst="rect">
            <a:avLst/>
          </a:prstGeom>
        </p:spPr>
      </p:pic>
    </p:spTree>
    <p:extLst>
      <p:ext uri="{BB962C8B-B14F-4D97-AF65-F5344CB8AC3E}">
        <p14:creationId xmlns:p14="http://schemas.microsoft.com/office/powerpoint/2010/main" val="184655338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3481338" y="862257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7484" y="357219"/>
            <a:ext cx="15421316" cy="705321"/>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Hive Tables</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8714" y="1084311"/>
            <a:ext cx="15580086" cy="9144792"/>
          </a:xfrm>
          <a:prstGeom prst="rect">
            <a:avLst/>
          </a:prstGeom>
        </p:spPr>
      </p:pic>
    </p:spTree>
    <p:extLst>
      <p:ext uri="{BB962C8B-B14F-4D97-AF65-F5344CB8AC3E}">
        <p14:creationId xmlns:p14="http://schemas.microsoft.com/office/powerpoint/2010/main" val="3173783283"/>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640952" y="723900"/>
            <a:ext cx="16951848" cy="739177"/>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Hive Diagram</a:t>
            </a:r>
            <a:endParaRPr lang="en-US" sz="7200" dirty="0">
              <a:solidFill>
                <a:srgbClr val="227C9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3335" y="1529242"/>
            <a:ext cx="16334696" cy="7854881"/>
          </a:xfrm>
          <a:prstGeom prst="rect">
            <a:avLst/>
          </a:prstGeom>
        </p:spPr>
      </p:pic>
    </p:spTree>
    <p:extLst>
      <p:ext uri="{BB962C8B-B14F-4D97-AF65-F5344CB8AC3E}">
        <p14:creationId xmlns:p14="http://schemas.microsoft.com/office/powerpoint/2010/main" val="158316523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a:solidFill>
                  <a:schemeClr val="tx2"/>
                </a:solidFill>
              </a:rPr>
              <a:t>Use some processing engine hive/spark for analytical queries</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2251301" y="1146952"/>
            <a:ext cx="13869080" cy="8616250"/>
          </a:xfrm>
          <a:prstGeom prst="rect">
            <a:avLst/>
          </a:prstGeom>
        </p:spPr>
      </p:pic>
    </p:spTree>
    <p:extLst>
      <p:ext uri="{BB962C8B-B14F-4D97-AF65-F5344CB8AC3E}">
        <p14:creationId xmlns:p14="http://schemas.microsoft.com/office/powerpoint/2010/main" val="1446846756"/>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a:solidFill>
                  <a:schemeClr val="tx2"/>
                </a:solidFill>
              </a:rPr>
              <a:t>Use some processing engine hive/spark for analytical queries</a:t>
            </a:r>
            <a:endParaRPr lang="en-US" sz="4000"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1676400" y="816187"/>
            <a:ext cx="14223887" cy="9125228"/>
          </a:xfrm>
          <a:prstGeom prst="rect">
            <a:avLst/>
          </a:prstGeom>
        </p:spPr>
      </p:pic>
    </p:spTree>
    <p:extLst>
      <p:ext uri="{BB962C8B-B14F-4D97-AF65-F5344CB8AC3E}">
        <p14:creationId xmlns:p14="http://schemas.microsoft.com/office/powerpoint/2010/main" val="216325362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a:solidFill>
                  <a:schemeClr val="tx2"/>
                </a:solidFill>
              </a:rPr>
              <a:t>Use some processing engine hive/spark for analytical queries</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1836344" y="1147169"/>
            <a:ext cx="14013255" cy="8137481"/>
          </a:xfrm>
          <a:prstGeom prst="rect">
            <a:avLst/>
          </a:prstGeom>
        </p:spPr>
      </p:pic>
    </p:spTree>
    <p:extLst>
      <p:ext uri="{BB962C8B-B14F-4D97-AF65-F5344CB8AC3E}">
        <p14:creationId xmlns:p14="http://schemas.microsoft.com/office/powerpoint/2010/main" val="1887103329"/>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1</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2134960" y="1295257"/>
            <a:ext cx="13181239" cy="8817705"/>
          </a:xfrm>
          <a:prstGeom prst="rect">
            <a:avLst/>
          </a:prstGeom>
        </p:spPr>
      </p:pic>
    </p:spTree>
    <p:extLst>
      <p:ext uri="{BB962C8B-B14F-4D97-AF65-F5344CB8AC3E}">
        <p14:creationId xmlns:p14="http://schemas.microsoft.com/office/powerpoint/2010/main" val="811824214"/>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376852" y="1579328"/>
            <a:ext cx="6724650" cy="6743700"/>
          </a:xfrm>
          <a:prstGeom prst="rect">
            <a:avLst/>
          </a:prstGeom>
        </p:spPr>
      </p:pic>
      <p:sp>
        <p:nvSpPr>
          <p:cNvPr id="4" name="Freeform 4"/>
          <p:cNvSpPr/>
          <p:nvPr/>
        </p:nvSpPr>
        <p:spPr>
          <a:xfrm rot="-10800000">
            <a:off x="-1060243" y="69723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5" name="Freeform 5"/>
          <p:cNvSpPr/>
          <p:nvPr/>
        </p:nvSpPr>
        <p:spPr>
          <a:xfrm>
            <a:off x="14041" y="700087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6" name="Freeform 6"/>
          <p:cNvSpPr/>
          <p:nvPr/>
        </p:nvSpPr>
        <p:spPr>
          <a:xfrm>
            <a:off x="-1069768" y="80846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7" name="Freeform 7"/>
          <p:cNvSpPr/>
          <p:nvPr/>
        </p:nvSpPr>
        <p:spPr>
          <a:xfrm rot="-10800000">
            <a:off x="-1069768"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8" name="Freeform 8"/>
          <p:cNvSpPr/>
          <p:nvPr/>
        </p:nvSpPr>
        <p:spPr>
          <a:xfrm rot="-5400000">
            <a:off x="14041"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US"/>
          </a:p>
        </p:txBody>
      </p:sp>
      <p:sp>
        <p:nvSpPr>
          <p:cNvPr id="9" name="Freeform 9"/>
          <p:cNvSpPr/>
          <p:nvPr/>
        </p:nvSpPr>
        <p:spPr>
          <a:xfrm rot="-10800000">
            <a:off x="14041"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p>
        </p:txBody>
      </p:sp>
      <p:sp>
        <p:nvSpPr>
          <p:cNvPr id="10" name="Freeform 10"/>
          <p:cNvSpPr/>
          <p:nvPr/>
        </p:nvSpPr>
        <p:spPr>
          <a:xfrm rot="-10800000">
            <a:off x="2251982"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US"/>
          </a:p>
        </p:txBody>
      </p:sp>
      <p:sp>
        <p:nvSpPr>
          <p:cNvPr id="11" name="Freeform 11"/>
          <p:cNvSpPr/>
          <p:nvPr/>
        </p:nvSpPr>
        <p:spPr>
          <a:xfrm>
            <a:off x="2251982" y="80942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12" name="Freeform 12"/>
          <p:cNvSpPr/>
          <p:nvPr/>
        </p:nvSpPr>
        <p:spPr>
          <a:xfrm rot="5400000">
            <a:off x="3335791"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13" name="Freeform 13"/>
          <p:cNvSpPr/>
          <p:nvPr/>
        </p:nvSpPr>
        <p:spPr>
          <a:xfrm>
            <a:off x="1168173"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14" name="Freeform 14"/>
          <p:cNvSpPr/>
          <p:nvPr/>
        </p:nvSpPr>
        <p:spPr>
          <a:xfrm>
            <a:off x="2251982"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en-US"/>
          </a:p>
        </p:txBody>
      </p:sp>
      <p:sp>
        <p:nvSpPr>
          <p:cNvPr id="15" name="Freeform 15"/>
          <p:cNvSpPr/>
          <p:nvPr/>
        </p:nvSpPr>
        <p:spPr>
          <a:xfrm rot="5400000">
            <a:off x="-1069768" y="1025230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US"/>
          </a:p>
        </p:txBody>
      </p:sp>
      <p:grpSp>
        <p:nvGrpSpPr>
          <p:cNvPr id="16" name="Group 16"/>
          <p:cNvGrpSpPr/>
          <p:nvPr/>
        </p:nvGrpSpPr>
        <p:grpSpPr>
          <a:xfrm rot="8100000">
            <a:off x="16760858" y="-1240983"/>
            <a:ext cx="7415398" cy="3565095"/>
            <a:chOff x="0" y="0"/>
            <a:chExt cx="660400" cy="317500"/>
          </a:xfrm>
        </p:grpSpPr>
        <p:sp>
          <p:nvSpPr>
            <p:cNvPr id="17" name="Freeform 1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8" name="TextBox 1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9" name="AutoShape 19"/>
          <p:cNvSpPr/>
          <p:nvPr/>
        </p:nvSpPr>
        <p:spPr>
          <a:xfrm flipH="1">
            <a:off x="16298854" y="-362874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20" name="AutoShape 20"/>
          <p:cNvSpPr/>
          <p:nvPr/>
        </p:nvSpPr>
        <p:spPr>
          <a:xfrm flipH="1">
            <a:off x="16080026" y="-38426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1" name="AutoShape 21"/>
          <p:cNvSpPr/>
          <p:nvPr/>
        </p:nvSpPr>
        <p:spPr>
          <a:xfrm flipH="1">
            <a:off x="15893267" y="-4022296"/>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2" name="AutoShape 22"/>
          <p:cNvSpPr/>
          <p:nvPr/>
        </p:nvSpPr>
        <p:spPr>
          <a:xfrm flipH="1">
            <a:off x="15683626" y="-4148951"/>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AutoShape 23"/>
          <p:cNvSpPr/>
          <p:nvPr/>
        </p:nvSpPr>
        <p:spPr>
          <a:xfrm flipH="1">
            <a:off x="15586790" y="-4292805"/>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TextBox 3">
            <a:extLst>
              <a:ext uri="{FF2B5EF4-FFF2-40B4-BE49-F238E27FC236}">
                <a16:creationId xmlns:a16="http://schemas.microsoft.com/office/drawing/2014/main" id="{470FAE2F-9CDA-9A87-29EC-C52E9C1866D1}"/>
              </a:ext>
            </a:extLst>
          </p:cNvPr>
          <p:cNvSpPr txBox="1"/>
          <p:nvPr/>
        </p:nvSpPr>
        <p:spPr>
          <a:xfrm>
            <a:off x="1097850" y="559049"/>
            <a:ext cx="12888165" cy="705321"/>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Giới thiệu các tập dữ liệu</a:t>
            </a:r>
            <a:endParaRPr lang="en-US" sz="7200" dirty="0">
              <a:solidFill>
                <a:srgbClr val="227C9D"/>
              </a:solidFill>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11"/>
          <a:stretch>
            <a:fillRect/>
          </a:stretch>
        </p:blipFill>
        <p:spPr>
          <a:xfrm>
            <a:off x="4953000" y="2705100"/>
            <a:ext cx="13203820" cy="6172200"/>
          </a:xfrm>
          <a:prstGeom prst="rect">
            <a:avLst/>
          </a:prstGeom>
        </p:spPr>
      </p:pic>
    </p:spTree>
    <p:extLst>
      <p:ext uri="{BB962C8B-B14F-4D97-AF65-F5344CB8AC3E}">
        <p14:creationId xmlns:p14="http://schemas.microsoft.com/office/powerpoint/2010/main" val="247744717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2</a:t>
            </a:r>
            <a:endParaRPr lang="en-US" sz="4000" dirty="0">
              <a:solidFill>
                <a:schemeClr val="tx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0"/>
          <a:stretch>
            <a:fillRect/>
          </a:stretch>
        </p:blipFill>
        <p:spPr>
          <a:xfrm>
            <a:off x="1905000" y="859133"/>
            <a:ext cx="13792201" cy="9038319"/>
          </a:xfrm>
          <a:prstGeom prst="rect">
            <a:avLst/>
          </a:prstGeom>
        </p:spPr>
      </p:pic>
    </p:spTree>
    <p:extLst>
      <p:ext uri="{BB962C8B-B14F-4D97-AF65-F5344CB8AC3E}">
        <p14:creationId xmlns:p14="http://schemas.microsoft.com/office/powerpoint/2010/main" val="3517016089"/>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447800" y="4183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3</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838200" y="1653672"/>
            <a:ext cx="16692868" cy="6512392"/>
          </a:xfrm>
          <a:prstGeom prst="rect">
            <a:avLst/>
          </a:prstGeom>
        </p:spPr>
      </p:pic>
    </p:spTree>
    <p:extLst>
      <p:ext uri="{BB962C8B-B14F-4D97-AF65-F5344CB8AC3E}">
        <p14:creationId xmlns:p14="http://schemas.microsoft.com/office/powerpoint/2010/main" val="311068172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447800" y="4183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4</a:t>
            </a:r>
            <a:endParaRPr lang="en-US" sz="4000" dirty="0">
              <a:solidFill>
                <a:schemeClr val="tx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0"/>
          <a:stretch>
            <a:fillRect/>
          </a:stretch>
        </p:blipFill>
        <p:spPr>
          <a:xfrm>
            <a:off x="304800" y="1679896"/>
            <a:ext cx="17248521" cy="7103131"/>
          </a:xfrm>
          <a:prstGeom prst="rect">
            <a:avLst/>
          </a:prstGeom>
        </p:spPr>
      </p:pic>
    </p:spTree>
    <p:extLst>
      <p:ext uri="{BB962C8B-B14F-4D97-AF65-F5344CB8AC3E}">
        <p14:creationId xmlns:p14="http://schemas.microsoft.com/office/powerpoint/2010/main" val="3406827303"/>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447800" y="4183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5</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838200" y="1986106"/>
            <a:ext cx="17096756" cy="5549630"/>
          </a:xfrm>
          <a:prstGeom prst="rect">
            <a:avLst/>
          </a:prstGeom>
        </p:spPr>
      </p:pic>
    </p:spTree>
    <p:extLst>
      <p:ext uri="{BB962C8B-B14F-4D97-AF65-F5344CB8AC3E}">
        <p14:creationId xmlns:p14="http://schemas.microsoft.com/office/powerpoint/2010/main" val="393744908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447800" y="4183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6</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1598498" y="1651653"/>
            <a:ext cx="15018036" cy="7378047"/>
          </a:xfrm>
          <a:prstGeom prst="rect">
            <a:avLst/>
          </a:prstGeom>
        </p:spPr>
      </p:pic>
    </p:spTree>
    <p:extLst>
      <p:ext uri="{BB962C8B-B14F-4D97-AF65-F5344CB8AC3E}">
        <p14:creationId xmlns:p14="http://schemas.microsoft.com/office/powerpoint/2010/main" val="113643625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447800" y="4183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7</a:t>
            </a:r>
            <a:endParaRPr lang="en-US" sz="4000"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2373425" y="1156159"/>
            <a:ext cx="12121243" cy="8607043"/>
          </a:xfrm>
          <a:prstGeom prst="rect">
            <a:avLst/>
          </a:prstGeom>
        </p:spPr>
      </p:pic>
    </p:spTree>
    <p:extLst>
      <p:ext uri="{BB962C8B-B14F-4D97-AF65-F5344CB8AC3E}">
        <p14:creationId xmlns:p14="http://schemas.microsoft.com/office/powerpoint/2010/main" val="2348093472"/>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447800" y="4183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8</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1447800" y="1665978"/>
            <a:ext cx="16517216" cy="6571743"/>
          </a:xfrm>
          <a:prstGeom prst="rect">
            <a:avLst/>
          </a:prstGeom>
        </p:spPr>
      </p:pic>
    </p:spTree>
    <p:extLst>
      <p:ext uri="{BB962C8B-B14F-4D97-AF65-F5344CB8AC3E}">
        <p14:creationId xmlns:p14="http://schemas.microsoft.com/office/powerpoint/2010/main" val="1366079003"/>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447800" y="4183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9</a:t>
            </a:r>
            <a:endParaRPr lang="en-US" sz="4000"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2438400" y="1203505"/>
            <a:ext cx="14554200" cy="8677618"/>
          </a:xfrm>
          <a:prstGeom prst="rect">
            <a:avLst/>
          </a:prstGeom>
        </p:spPr>
      </p:pic>
    </p:spTree>
    <p:extLst>
      <p:ext uri="{BB962C8B-B14F-4D97-AF65-F5344CB8AC3E}">
        <p14:creationId xmlns:p14="http://schemas.microsoft.com/office/powerpoint/2010/main" val="204157063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QUERY 10</a:t>
            </a:r>
            <a:endParaRPr lang="en-US" sz="4000"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1078366" y="1627321"/>
            <a:ext cx="16040725" cy="4342550"/>
          </a:xfrm>
          <a:prstGeom prst="rect">
            <a:avLst/>
          </a:prstGeom>
        </p:spPr>
      </p:pic>
    </p:spTree>
    <p:extLst>
      <p:ext uri="{BB962C8B-B14F-4D97-AF65-F5344CB8AC3E}">
        <p14:creationId xmlns:p14="http://schemas.microsoft.com/office/powerpoint/2010/main" val="257870268"/>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VISUALIZATION QUERY 1</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2362200" y="1367265"/>
            <a:ext cx="11125200" cy="8153502"/>
          </a:xfrm>
          <a:prstGeom prst="rect">
            <a:avLst/>
          </a:prstGeom>
        </p:spPr>
      </p:pic>
    </p:spTree>
    <p:extLst>
      <p:ext uri="{BB962C8B-B14F-4D97-AF65-F5344CB8AC3E}">
        <p14:creationId xmlns:p14="http://schemas.microsoft.com/office/powerpoint/2010/main" val="654188933"/>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10800000">
            <a:off x="-1060243" y="69723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Freeform 5"/>
          <p:cNvSpPr/>
          <p:nvPr/>
        </p:nvSpPr>
        <p:spPr>
          <a:xfrm>
            <a:off x="14041" y="700087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6" name="Freeform 6"/>
          <p:cNvSpPr/>
          <p:nvPr/>
        </p:nvSpPr>
        <p:spPr>
          <a:xfrm>
            <a:off x="-1069768" y="80846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Freeform 7"/>
          <p:cNvSpPr/>
          <p:nvPr/>
        </p:nvSpPr>
        <p:spPr>
          <a:xfrm rot="-10800000">
            <a:off x="-1069768"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8" name="Freeform 8"/>
          <p:cNvSpPr/>
          <p:nvPr/>
        </p:nvSpPr>
        <p:spPr>
          <a:xfrm rot="-5400000">
            <a:off x="14041"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4041"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0" name="Freeform 10"/>
          <p:cNvSpPr/>
          <p:nvPr/>
        </p:nvSpPr>
        <p:spPr>
          <a:xfrm rot="-10800000">
            <a:off x="2251982"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Freeform 11"/>
          <p:cNvSpPr/>
          <p:nvPr/>
        </p:nvSpPr>
        <p:spPr>
          <a:xfrm>
            <a:off x="2251982" y="80942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rot="5400000">
            <a:off x="3335791"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168173"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2251982"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5" name="Freeform 15"/>
          <p:cNvSpPr/>
          <p:nvPr/>
        </p:nvSpPr>
        <p:spPr>
          <a:xfrm rot="5400000">
            <a:off x="-1069768" y="1025230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grpSp>
        <p:nvGrpSpPr>
          <p:cNvPr id="16" name="Group 16"/>
          <p:cNvGrpSpPr/>
          <p:nvPr/>
        </p:nvGrpSpPr>
        <p:grpSpPr>
          <a:xfrm rot="8100000">
            <a:off x="16760858" y="-1240983"/>
            <a:ext cx="7415398" cy="3565095"/>
            <a:chOff x="0" y="0"/>
            <a:chExt cx="660400" cy="317500"/>
          </a:xfrm>
        </p:grpSpPr>
        <p:sp>
          <p:nvSpPr>
            <p:cNvPr id="17" name="Freeform 1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8" name="TextBox 1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9" name="AutoShape 19"/>
          <p:cNvSpPr/>
          <p:nvPr/>
        </p:nvSpPr>
        <p:spPr>
          <a:xfrm flipH="1">
            <a:off x="16298854" y="-362874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20" name="AutoShape 20"/>
          <p:cNvSpPr/>
          <p:nvPr/>
        </p:nvSpPr>
        <p:spPr>
          <a:xfrm flipH="1">
            <a:off x="16080026" y="-38426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1" name="AutoShape 21"/>
          <p:cNvSpPr/>
          <p:nvPr/>
        </p:nvSpPr>
        <p:spPr>
          <a:xfrm flipH="1">
            <a:off x="15893267" y="-4022296"/>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2" name="AutoShape 22"/>
          <p:cNvSpPr/>
          <p:nvPr/>
        </p:nvSpPr>
        <p:spPr>
          <a:xfrm flipH="1">
            <a:off x="15683626" y="-4148951"/>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AutoShape 23"/>
          <p:cNvSpPr/>
          <p:nvPr/>
        </p:nvSpPr>
        <p:spPr>
          <a:xfrm flipH="1">
            <a:off x="15586790" y="-4292805"/>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TextBox 3">
            <a:extLst>
              <a:ext uri="{FF2B5EF4-FFF2-40B4-BE49-F238E27FC236}">
                <a16:creationId xmlns:a16="http://schemas.microsoft.com/office/drawing/2014/main" id="{470FAE2F-9CDA-9A87-29EC-C52E9C1866D1}"/>
              </a:ext>
            </a:extLst>
          </p:cNvPr>
          <p:cNvSpPr txBox="1"/>
          <p:nvPr/>
        </p:nvSpPr>
        <p:spPr>
          <a:xfrm>
            <a:off x="1097850" y="559049"/>
            <a:ext cx="12888165" cy="705321"/>
          </a:xfrm>
          <a:prstGeom prst="rect">
            <a:avLst/>
          </a:prstGeom>
        </p:spPr>
        <p:txBody>
          <a:bodyPr wrap="square" lIns="0" tIns="0" rIns="0" bIns="0" rtlCol="0" anchor="t">
            <a:spAutoFit/>
          </a:bodyPr>
          <a:lstStyle/>
          <a:p>
            <a:pPr>
              <a:lnSpc>
                <a:spcPts val="5544"/>
              </a:lnSpc>
            </a:pPr>
            <a:r>
              <a:rPr lang="en-US" sz="7200" smtClean="0">
                <a:solidFill>
                  <a:srgbClr val="227C9D"/>
                </a:solidFill>
                <a:latin typeface="Arial" panose="020B0604020202020204" pitchFamily="34" charset="0"/>
                <a:cs typeface="Arial" panose="020B0604020202020204" pitchFamily="34" charset="0"/>
              </a:rPr>
              <a:t>Giới thiệu các tập dữ liệu</a:t>
            </a:r>
            <a:endParaRPr lang="en-US" sz="7200" dirty="0">
              <a:solidFill>
                <a:srgbClr val="227C9D"/>
              </a:solidFill>
              <a:latin typeface="Arial" panose="020B0604020202020204" pitchFamily="34" charset="0"/>
              <a:cs typeface="Arial" panose="020B0604020202020204" pitchFamily="34" charset="0"/>
            </a:endParaRPr>
          </a:p>
        </p:txBody>
      </p:sp>
      <p:pic>
        <p:nvPicPr>
          <p:cNvPr id="24" name="Picture 23"/>
          <p:cNvPicPr>
            <a:picLocks noChangeAspect="1"/>
          </p:cNvPicPr>
          <p:nvPr/>
        </p:nvPicPr>
        <p:blipFill>
          <a:blip r:embed="rId10"/>
          <a:stretch>
            <a:fillRect/>
          </a:stretch>
        </p:blipFill>
        <p:spPr>
          <a:xfrm>
            <a:off x="1137693" y="2194906"/>
            <a:ext cx="5276850" cy="4457700"/>
          </a:xfrm>
          <a:prstGeom prst="rect">
            <a:avLst/>
          </a:prstGeom>
        </p:spPr>
      </p:pic>
      <p:pic>
        <p:nvPicPr>
          <p:cNvPr id="25" name="Picture 24"/>
          <p:cNvPicPr>
            <a:picLocks noChangeAspect="1"/>
          </p:cNvPicPr>
          <p:nvPr/>
        </p:nvPicPr>
        <p:blipFill>
          <a:blip r:embed="rId11"/>
          <a:stretch>
            <a:fillRect/>
          </a:stretch>
        </p:blipFill>
        <p:spPr>
          <a:xfrm>
            <a:off x="6934200" y="1844589"/>
            <a:ext cx="10744200" cy="7918150"/>
          </a:xfrm>
          <a:prstGeom prst="rect">
            <a:avLst/>
          </a:prstGeom>
        </p:spPr>
      </p:pic>
    </p:spTree>
    <p:extLst>
      <p:ext uri="{BB962C8B-B14F-4D97-AF65-F5344CB8AC3E}">
        <p14:creationId xmlns:p14="http://schemas.microsoft.com/office/powerpoint/2010/main" val="1776277906"/>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VISUALIZATION</a:t>
            </a:r>
            <a:endParaRPr lang="en-US" sz="4000"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3842686" y="982800"/>
            <a:ext cx="10391810" cy="8909209"/>
          </a:xfrm>
          <a:prstGeom prst="rect">
            <a:avLst/>
          </a:prstGeom>
        </p:spPr>
      </p:pic>
    </p:spTree>
    <p:extLst>
      <p:ext uri="{BB962C8B-B14F-4D97-AF65-F5344CB8AC3E}">
        <p14:creationId xmlns:p14="http://schemas.microsoft.com/office/powerpoint/2010/main" val="1290507206"/>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VISUALIZATION QUERY 2</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1652927" y="1409700"/>
            <a:ext cx="13815673" cy="6850881"/>
          </a:xfrm>
          <a:prstGeom prst="rect">
            <a:avLst/>
          </a:prstGeom>
        </p:spPr>
      </p:pic>
    </p:spTree>
    <p:extLst>
      <p:ext uri="{BB962C8B-B14F-4D97-AF65-F5344CB8AC3E}">
        <p14:creationId xmlns:p14="http://schemas.microsoft.com/office/powerpoint/2010/main" val="2911714934"/>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VISUALIZATION</a:t>
            </a:r>
            <a:endParaRPr lang="en-US" sz="4000"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7400" y="144864"/>
            <a:ext cx="5936796" cy="9418058"/>
          </a:xfrm>
          <a:prstGeom prst="rect">
            <a:avLst/>
          </a:prstGeom>
        </p:spPr>
      </p:pic>
    </p:spTree>
    <p:extLst>
      <p:ext uri="{BB962C8B-B14F-4D97-AF65-F5344CB8AC3E}">
        <p14:creationId xmlns:p14="http://schemas.microsoft.com/office/powerpoint/2010/main" val="216279635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VISUALIZATION QUERY 3</a:t>
            </a:r>
            <a:endParaRPr lang="en-US" sz="4000"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1363366" y="1085707"/>
            <a:ext cx="13673206" cy="8990027"/>
          </a:xfrm>
          <a:prstGeom prst="rect">
            <a:avLst/>
          </a:prstGeom>
        </p:spPr>
      </p:pic>
    </p:spTree>
    <p:extLst>
      <p:ext uri="{BB962C8B-B14F-4D97-AF65-F5344CB8AC3E}">
        <p14:creationId xmlns:p14="http://schemas.microsoft.com/office/powerpoint/2010/main" val="2947947442"/>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VISUALIZATION QUERY 7</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0"/>
          <a:stretch>
            <a:fillRect/>
          </a:stretch>
        </p:blipFill>
        <p:spPr>
          <a:xfrm>
            <a:off x="3338079" y="1008747"/>
            <a:ext cx="10219034" cy="6925296"/>
          </a:xfrm>
          <a:prstGeom prst="rect">
            <a:avLst/>
          </a:prstGeom>
        </p:spPr>
      </p:pic>
    </p:spTree>
    <p:extLst>
      <p:ext uri="{BB962C8B-B14F-4D97-AF65-F5344CB8AC3E}">
        <p14:creationId xmlns:p14="http://schemas.microsoft.com/office/powerpoint/2010/main" val="2366099980"/>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28" name="TextBox 3">
            <a:extLst>
              <a:ext uri="{FF2B5EF4-FFF2-40B4-BE49-F238E27FC236}">
                <a16:creationId xmlns:a16="http://schemas.microsoft.com/office/drawing/2014/main" id="{2FBC3CD3-7F95-D57D-B218-553F35198000}"/>
              </a:ext>
            </a:extLst>
          </p:cNvPr>
          <p:cNvSpPr txBox="1"/>
          <p:nvPr/>
        </p:nvSpPr>
        <p:spPr>
          <a:xfrm>
            <a:off x="1363366" y="144864"/>
            <a:ext cx="16951848" cy="660437"/>
          </a:xfrm>
          <a:prstGeom prst="rect">
            <a:avLst/>
          </a:prstGeom>
        </p:spPr>
        <p:txBody>
          <a:bodyPr wrap="square" lIns="0" tIns="0" rIns="0" bIns="0" rtlCol="0" anchor="t">
            <a:spAutoFit/>
          </a:bodyPr>
          <a:lstStyle/>
          <a:p>
            <a:pPr>
              <a:lnSpc>
                <a:spcPts val="5544"/>
              </a:lnSpc>
            </a:pPr>
            <a:r>
              <a:rPr lang="en-US" sz="4000" smtClean="0">
                <a:solidFill>
                  <a:schemeClr val="tx2"/>
                </a:solidFill>
              </a:rPr>
              <a:t>VISUALIZATION</a:t>
            </a:r>
            <a:endParaRPr lang="en-US" sz="4000"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0"/>
          <a:stretch>
            <a:fillRect/>
          </a:stretch>
        </p:blipFill>
        <p:spPr>
          <a:xfrm>
            <a:off x="2438400" y="1199493"/>
            <a:ext cx="11887200" cy="8184630"/>
          </a:xfrm>
          <a:prstGeom prst="rect">
            <a:avLst/>
          </a:prstGeom>
        </p:spPr>
      </p:pic>
    </p:spTree>
    <p:extLst>
      <p:ext uri="{BB962C8B-B14F-4D97-AF65-F5344CB8AC3E}">
        <p14:creationId xmlns:p14="http://schemas.microsoft.com/office/powerpoint/2010/main" val="486575887"/>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4189410"/>
            <a:ext cx="10620170" cy="1657984"/>
          </a:xfrm>
          <a:prstGeom prst="rect">
            <a:avLst/>
          </a:prstGeom>
        </p:spPr>
        <p:txBody>
          <a:bodyPr lIns="0" tIns="0" rIns="0" bIns="0" rtlCol="0" anchor="t">
            <a:spAutoFit/>
          </a:bodyPr>
          <a:lstStyle/>
          <a:p>
            <a:pPr algn="ctr">
              <a:lnSpc>
                <a:spcPts val="12399"/>
              </a:lnSpc>
            </a:pPr>
            <a:r>
              <a:rPr lang="en-US" sz="12399">
                <a:solidFill>
                  <a:srgbClr val="227C9D"/>
                </a:solidFill>
                <a:latin typeface="Kollektif Bold"/>
              </a:rPr>
              <a:t>THANK YOU</a:t>
            </a:r>
          </a:p>
        </p:txBody>
      </p:sp>
      <p:sp>
        <p:nvSpPr>
          <p:cNvPr id="4" name="Freeform 4"/>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Freeform 5"/>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6" name="Freeform 6"/>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7" name="Freeform 7"/>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8" name="Freeform 8"/>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0" name="Freeform 10"/>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1" name="Freeform 11"/>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2" name="Freeform 12"/>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3" name="Freeform 13"/>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4" name="Freeform 14"/>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5" name="Freeform 15"/>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6" name="Freeform 16"/>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7" name="Freeform 17"/>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8" name="Freeform 18"/>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9" name="Freeform 19"/>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20" name="Freeform 20"/>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21" name="Group 21"/>
          <p:cNvGrpSpPr/>
          <p:nvPr/>
        </p:nvGrpSpPr>
        <p:grpSpPr>
          <a:xfrm>
            <a:off x="13123603" y="5475036"/>
            <a:ext cx="8847511" cy="8855676"/>
            <a:chOff x="0" y="0"/>
            <a:chExt cx="11796681" cy="11807568"/>
          </a:xfrm>
        </p:grpSpPr>
        <p:grpSp>
          <p:nvGrpSpPr>
            <p:cNvPr id="22" name="Group 22"/>
            <p:cNvGrpSpPr/>
            <p:nvPr/>
          </p:nvGrpSpPr>
          <p:grpSpPr>
            <a:xfrm rot="2700000">
              <a:off x="1676828" y="2799524"/>
              <a:ext cx="9887197" cy="4753460"/>
              <a:chOff x="0" y="0"/>
              <a:chExt cx="660400" cy="317500"/>
            </a:xfrm>
          </p:grpSpPr>
          <p:sp>
            <p:nvSpPr>
              <p:cNvPr id="23" name="Freeform 2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4" name="TextBox 2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5" name="AutoShape 25"/>
            <p:cNvSpPr/>
            <p:nvPr/>
          </p:nvSpPr>
          <p:spPr>
            <a:xfrm>
              <a:off x="1060010" y="3892256"/>
              <a:ext cx="6913622" cy="6843603"/>
            </a:xfrm>
            <a:prstGeom prst="line">
              <a:avLst/>
            </a:prstGeom>
            <a:ln w="38100" cap="flat">
              <a:solidFill>
                <a:srgbClr val="8CA9AD"/>
              </a:solidFill>
              <a:prstDash val="solid"/>
              <a:headEnd type="none" w="sm" len="sm"/>
              <a:tailEnd type="none" w="sm" len="sm"/>
            </a:ln>
          </p:spPr>
          <p:txBody>
            <a:bodyPr/>
            <a:lstStyle/>
            <a:p>
              <a:endParaRPr lang="en-US"/>
            </a:p>
          </p:txBody>
        </p:sp>
        <p:sp>
          <p:nvSpPr>
            <p:cNvPr id="26" name="AutoShape 26"/>
            <p:cNvSpPr/>
            <p:nvPr/>
          </p:nvSpPr>
          <p:spPr>
            <a:xfrm>
              <a:off x="774748" y="4309159"/>
              <a:ext cx="6718471" cy="6718471"/>
            </a:xfrm>
            <a:prstGeom prst="line">
              <a:avLst/>
            </a:prstGeom>
            <a:ln w="38100"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535279" y="4787119"/>
              <a:ext cx="6489522" cy="6489522"/>
            </a:xfrm>
            <a:prstGeom prst="line">
              <a:avLst/>
            </a:prstGeom>
            <a:ln w="38100" cap="flat">
              <a:solidFill>
                <a:srgbClr val="8CA9AD"/>
              </a:solidFill>
              <a:prstDash val="solid"/>
              <a:headEnd type="none" w="sm" len="sm"/>
              <a:tailEnd type="none" w="sm" len="sm"/>
            </a:ln>
          </p:spPr>
          <p:txBody>
            <a:bodyPr/>
            <a:lstStyle/>
            <a:p>
              <a:endParaRPr lang="en-US"/>
            </a:p>
          </p:txBody>
        </p:sp>
        <p:sp>
          <p:nvSpPr>
            <p:cNvPr id="28" name="AutoShape 28"/>
            <p:cNvSpPr/>
            <p:nvPr/>
          </p:nvSpPr>
          <p:spPr>
            <a:xfrm>
              <a:off x="366406" y="5302142"/>
              <a:ext cx="6254021" cy="6254021"/>
            </a:xfrm>
            <a:prstGeom prst="line">
              <a:avLst/>
            </a:prstGeom>
            <a:ln w="38100" cap="flat">
              <a:solidFill>
                <a:srgbClr val="8CA9AD"/>
              </a:solidFill>
              <a:prstDash val="solid"/>
              <a:headEnd type="none" w="sm" len="sm"/>
              <a:tailEnd type="none" w="sm" len="sm"/>
            </a:ln>
          </p:spPr>
          <p:txBody>
            <a:bodyPr/>
            <a:lstStyle/>
            <a:p>
              <a:endParaRPr lang="en-US"/>
            </a:p>
          </p:txBody>
        </p:sp>
        <p:sp>
          <p:nvSpPr>
            <p:cNvPr id="29" name="AutoShape 29"/>
            <p:cNvSpPr/>
            <p:nvPr/>
          </p:nvSpPr>
          <p:spPr>
            <a:xfrm>
              <a:off x="174601" y="5888378"/>
              <a:ext cx="5796899" cy="5796899"/>
            </a:xfrm>
            <a:prstGeom prst="line">
              <a:avLst/>
            </a:prstGeom>
            <a:ln w="38100" cap="flat">
              <a:solidFill>
                <a:srgbClr val="8CA9AD"/>
              </a:solidFill>
              <a:prstDash val="solid"/>
              <a:headEnd type="none" w="sm" len="sm"/>
              <a:tailEnd type="none" w="sm" len="sm"/>
            </a:ln>
          </p:spPr>
          <p:txBody>
            <a:bodyPr/>
            <a:lstStyle/>
            <a:p>
              <a:endParaRPr lang="en-US"/>
            </a:p>
          </p:txBody>
        </p:sp>
        <p:sp>
          <p:nvSpPr>
            <p:cNvPr id="30" name="AutoShape 30"/>
            <p:cNvSpPr/>
            <p:nvPr/>
          </p:nvSpPr>
          <p:spPr>
            <a:xfrm>
              <a:off x="13508" y="6480010"/>
              <a:ext cx="5284799" cy="5314125"/>
            </a:xfrm>
            <a:prstGeom prst="line">
              <a:avLst/>
            </a:prstGeom>
            <a:ln w="38100" cap="flat">
              <a:solidFill>
                <a:srgbClr val="8CA9AD"/>
              </a:solidFill>
              <a:prstDash val="solid"/>
              <a:headEnd type="none" w="sm" len="sm"/>
              <a:tailEnd type="none" w="sm" len="sm"/>
            </a:ln>
          </p:spPr>
          <p:txBody>
            <a:bodyPr/>
            <a:lstStyle/>
            <a:p>
              <a:endParaRPr lang="en-US"/>
            </a:p>
          </p:txBody>
        </p:sp>
        <p:sp>
          <p:nvSpPr>
            <p:cNvPr id="31" name="AutoShape 31"/>
            <p:cNvSpPr/>
            <p:nvPr/>
          </p:nvSpPr>
          <p:spPr>
            <a:xfrm>
              <a:off x="47865" y="7228854"/>
              <a:ext cx="4503313" cy="4480077"/>
            </a:xfrm>
            <a:prstGeom prst="line">
              <a:avLst/>
            </a:prstGeom>
            <a:ln w="38100"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165620" y="8131631"/>
              <a:ext cx="3504797" cy="3562626"/>
            </a:xfrm>
            <a:prstGeom prst="line">
              <a:avLst/>
            </a:prstGeom>
            <a:ln w="38100" cap="flat">
              <a:solidFill>
                <a:srgbClr val="8CA9AD"/>
              </a:solidFill>
              <a:prstDash val="solid"/>
              <a:headEnd type="none" w="sm" len="sm"/>
              <a:tailEnd type="none" w="sm" len="sm"/>
            </a:ln>
          </p:spPr>
          <p:txBody>
            <a:bodyPr/>
            <a:lstStyle/>
            <a:p>
              <a:endParaRPr lang="en-US"/>
            </a:p>
          </p:txBody>
        </p:sp>
        <p:sp>
          <p:nvSpPr>
            <p:cNvPr id="33" name="AutoShape 33"/>
            <p:cNvSpPr/>
            <p:nvPr/>
          </p:nvSpPr>
          <p:spPr>
            <a:xfrm>
              <a:off x="676661" y="9346264"/>
              <a:ext cx="1790115" cy="1790115"/>
            </a:xfrm>
            <a:prstGeom prst="line">
              <a:avLst/>
            </a:prstGeom>
            <a:ln w="38100" cap="flat">
              <a:solidFill>
                <a:srgbClr val="8CA9AD"/>
              </a:solidFill>
              <a:prstDash val="solid"/>
              <a:headEnd type="none" w="sm" len="sm"/>
              <a:tailEnd type="none" w="sm" len="sm"/>
            </a:ln>
          </p:spPr>
          <p:txBody>
            <a:bodyPr/>
            <a:lstStyle/>
            <a:p>
              <a:endParaRPr lang="en-US"/>
            </a:p>
          </p:txBody>
        </p:sp>
      </p:grpSp>
      <p:grpSp>
        <p:nvGrpSpPr>
          <p:cNvPr id="34" name="Group 34"/>
          <p:cNvGrpSpPr/>
          <p:nvPr/>
        </p:nvGrpSpPr>
        <p:grpSpPr>
          <a:xfrm>
            <a:off x="-2634012" y="-5192964"/>
            <a:ext cx="8847511" cy="8855676"/>
            <a:chOff x="0" y="0"/>
            <a:chExt cx="11796681" cy="11807568"/>
          </a:xfrm>
        </p:grpSpPr>
        <p:grpSp>
          <p:nvGrpSpPr>
            <p:cNvPr id="35" name="Group 35"/>
            <p:cNvGrpSpPr/>
            <p:nvPr/>
          </p:nvGrpSpPr>
          <p:grpSpPr>
            <a:xfrm rot="2700000">
              <a:off x="1676828" y="2799524"/>
              <a:ext cx="9887197" cy="4753460"/>
              <a:chOff x="0" y="0"/>
              <a:chExt cx="660400" cy="317500"/>
            </a:xfrm>
          </p:grpSpPr>
          <p:sp>
            <p:nvSpPr>
              <p:cNvPr id="36" name="Freeform 3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37" name="TextBox 3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8" name="AutoShape 38"/>
            <p:cNvSpPr/>
            <p:nvPr/>
          </p:nvSpPr>
          <p:spPr>
            <a:xfrm>
              <a:off x="1060010" y="3892256"/>
              <a:ext cx="6913622" cy="6843603"/>
            </a:xfrm>
            <a:prstGeom prst="line">
              <a:avLst/>
            </a:prstGeom>
            <a:ln w="38100" cap="flat">
              <a:solidFill>
                <a:srgbClr val="8CA9AD"/>
              </a:solidFill>
              <a:prstDash val="solid"/>
              <a:headEnd type="none" w="sm" len="sm"/>
              <a:tailEnd type="none" w="sm" len="sm"/>
            </a:ln>
          </p:spPr>
          <p:txBody>
            <a:bodyPr/>
            <a:lstStyle/>
            <a:p>
              <a:endParaRPr lang="en-US"/>
            </a:p>
          </p:txBody>
        </p:sp>
        <p:sp>
          <p:nvSpPr>
            <p:cNvPr id="39" name="AutoShape 39"/>
            <p:cNvSpPr/>
            <p:nvPr/>
          </p:nvSpPr>
          <p:spPr>
            <a:xfrm>
              <a:off x="774748" y="4309159"/>
              <a:ext cx="6718471" cy="6718471"/>
            </a:xfrm>
            <a:prstGeom prst="line">
              <a:avLst/>
            </a:prstGeom>
            <a:ln w="38100" cap="flat">
              <a:solidFill>
                <a:srgbClr val="8CA9AD"/>
              </a:solidFill>
              <a:prstDash val="solid"/>
              <a:headEnd type="none" w="sm" len="sm"/>
              <a:tailEnd type="none" w="sm" len="sm"/>
            </a:ln>
          </p:spPr>
          <p:txBody>
            <a:bodyPr/>
            <a:lstStyle/>
            <a:p>
              <a:endParaRPr lang="en-US"/>
            </a:p>
          </p:txBody>
        </p:sp>
        <p:sp>
          <p:nvSpPr>
            <p:cNvPr id="40" name="AutoShape 40"/>
            <p:cNvSpPr/>
            <p:nvPr/>
          </p:nvSpPr>
          <p:spPr>
            <a:xfrm>
              <a:off x="535279" y="4787119"/>
              <a:ext cx="6489522" cy="6489522"/>
            </a:xfrm>
            <a:prstGeom prst="line">
              <a:avLst/>
            </a:prstGeom>
            <a:ln w="38100" cap="flat">
              <a:solidFill>
                <a:srgbClr val="8CA9AD"/>
              </a:solidFill>
              <a:prstDash val="solid"/>
              <a:headEnd type="none" w="sm" len="sm"/>
              <a:tailEnd type="none" w="sm" len="sm"/>
            </a:ln>
          </p:spPr>
          <p:txBody>
            <a:bodyPr/>
            <a:lstStyle/>
            <a:p>
              <a:endParaRPr lang="en-US"/>
            </a:p>
          </p:txBody>
        </p:sp>
        <p:sp>
          <p:nvSpPr>
            <p:cNvPr id="41" name="AutoShape 41"/>
            <p:cNvSpPr/>
            <p:nvPr/>
          </p:nvSpPr>
          <p:spPr>
            <a:xfrm>
              <a:off x="366406" y="5302142"/>
              <a:ext cx="6254021" cy="6254021"/>
            </a:xfrm>
            <a:prstGeom prst="line">
              <a:avLst/>
            </a:prstGeom>
            <a:ln w="38100" cap="flat">
              <a:solidFill>
                <a:srgbClr val="8CA9AD"/>
              </a:solidFill>
              <a:prstDash val="solid"/>
              <a:headEnd type="none" w="sm" len="sm"/>
              <a:tailEnd type="none" w="sm" len="sm"/>
            </a:ln>
          </p:spPr>
          <p:txBody>
            <a:bodyPr/>
            <a:lstStyle/>
            <a:p>
              <a:endParaRPr lang="en-US"/>
            </a:p>
          </p:txBody>
        </p:sp>
        <p:sp>
          <p:nvSpPr>
            <p:cNvPr id="42" name="AutoShape 42"/>
            <p:cNvSpPr/>
            <p:nvPr/>
          </p:nvSpPr>
          <p:spPr>
            <a:xfrm>
              <a:off x="174601" y="5888378"/>
              <a:ext cx="5796899" cy="5796899"/>
            </a:xfrm>
            <a:prstGeom prst="line">
              <a:avLst/>
            </a:prstGeom>
            <a:ln w="38100" cap="flat">
              <a:solidFill>
                <a:srgbClr val="8CA9AD"/>
              </a:solidFill>
              <a:prstDash val="solid"/>
              <a:headEnd type="none" w="sm" len="sm"/>
              <a:tailEnd type="none" w="sm" len="sm"/>
            </a:ln>
          </p:spPr>
          <p:txBody>
            <a:bodyPr/>
            <a:lstStyle/>
            <a:p>
              <a:endParaRPr lang="en-US"/>
            </a:p>
          </p:txBody>
        </p:sp>
        <p:sp>
          <p:nvSpPr>
            <p:cNvPr id="43" name="AutoShape 43"/>
            <p:cNvSpPr/>
            <p:nvPr/>
          </p:nvSpPr>
          <p:spPr>
            <a:xfrm>
              <a:off x="13508" y="6480010"/>
              <a:ext cx="5284799" cy="5314125"/>
            </a:xfrm>
            <a:prstGeom prst="line">
              <a:avLst/>
            </a:prstGeom>
            <a:ln w="38100" cap="flat">
              <a:solidFill>
                <a:srgbClr val="8CA9AD"/>
              </a:solidFill>
              <a:prstDash val="solid"/>
              <a:headEnd type="none" w="sm" len="sm"/>
              <a:tailEnd type="none" w="sm" len="sm"/>
            </a:ln>
          </p:spPr>
          <p:txBody>
            <a:bodyPr/>
            <a:lstStyle/>
            <a:p>
              <a:endParaRPr lang="en-US"/>
            </a:p>
          </p:txBody>
        </p:sp>
        <p:sp>
          <p:nvSpPr>
            <p:cNvPr id="44" name="AutoShape 44"/>
            <p:cNvSpPr/>
            <p:nvPr/>
          </p:nvSpPr>
          <p:spPr>
            <a:xfrm>
              <a:off x="47865" y="7228854"/>
              <a:ext cx="4503313" cy="4480077"/>
            </a:xfrm>
            <a:prstGeom prst="line">
              <a:avLst/>
            </a:prstGeom>
            <a:ln w="38100" cap="flat">
              <a:solidFill>
                <a:srgbClr val="8CA9AD"/>
              </a:solidFill>
              <a:prstDash val="solid"/>
              <a:headEnd type="none" w="sm" len="sm"/>
              <a:tailEnd type="none" w="sm" len="sm"/>
            </a:ln>
          </p:spPr>
          <p:txBody>
            <a:bodyPr/>
            <a:lstStyle/>
            <a:p>
              <a:endParaRPr lang="en-US"/>
            </a:p>
          </p:txBody>
        </p:sp>
        <p:sp>
          <p:nvSpPr>
            <p:cNvPr id="45" name="AutoShape 45"/>
            <p:cNvSpPr/>
            <p:nvPr/>
          </p:nvSpPr>
          <p:spPr>
            <a:xfrm>
              <a:off x="165620" y="8131631"/>
              <a:ext cx="3504797" cy="3562626"/>
            </a:xfrm>
            <a:prstGeom prst="line">
              <a:avLst/>
            </a:prstGeom>
            <a:ln w="38100" cap="flat">
              <a:solidFill>
                <a:srgbClr val="8CA9AD"/>
              </a:solidFill>
              <a:prstDash val="solid"/>
              <a:headEnd type="none" w="sm" len="sm"/>
              <a:tailEnd type="none" w="sm" len="sm"/>
            </a:ln>
          </p:spPr>
          <p:txBody>
            <a:bodyPr/>
            <a:lstStyle/>
            <a:p>
              <a:endParaRPr lang="en-US"/>
            </a:p>
          </p:txBody>
        </p:sp>
        <p:sp>
          <p:nvSpPr>
            <p:cNvPr id="46" name="AutoShape 46"/>
            <p:cNvSpPr/>
            <p:nvPr/>
          </p:nvSpPr>
          <p:spPr>
            <a:xfrm>
              <a:off x="676661" y="9346264"/>
              <a:ext cx="1790115" cy="1790115"/>
            </a:xfrm>
            <a:prstGeom prst="line">
              <a:avLst/>
            </a:prstGeom>
            <a:ln w="38100" cap="flat">
              <a:solidFill>
                <a:srgbClr val="8CA9AD"/>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10800000">
            <a:off x="-1060243" y="69723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Freeform 5"/>
          <p:cNvSpPr/>
          <p:nvPr/>
        </p:nvSpPr>
        <p:spPr>
          <a:xfrm>
            <a:off x="14041" y="700087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6" name="Freeform 6"/>
          <p:cNvSpPr/>
          <p:nvPr/>
        </p:nvSpPr>
        <p:spPr>
          <a:xfrm>
            <a:off x="-1069768" y="80846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Freeform 7"/>
          <p:cNvSpPr/>
          <p:nvPr/>
        </p:nvSpPr>
        <p:spPr>
          <a:xfrm rot="-10800000">
            <a:off x="-1069768"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8" name="Freeform 8"/>
          <p:cNvSpPr/>
          <p:nvPr/>
        </p:nvSpPr>
        <p:spPr>
          <a:xfrm rot="-5400000">
            <a:off x="14041"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4041"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0" name="Freeform 10"/>
          <p:cNvSpPr/>
          <p:nvPr/>
        </p:nvSpPr>
        <p:spPr>
          <a:xfrm rot="-10800000">
            <a:off x="2251982"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Freeform 11"/>
          <p:cNvSpPr/>
          <p:nvPr/>
        </p:nvSpPr>
        <p:spPr>
          <a:xfrm>
            <a:off x="2251982" y="80942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rot="5400000">
            <a:off x="3335791"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168173"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2251982"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5" name="Freeform 15"/>
          <p:cNvSpPr/>
          <p:nvPr/>
        </p:nvSpPr>
        <p:spPr>
          <a:xfrm rot="5400000">
            <a:off x="-1069768" y="1025230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grpSp>
        <p:nvGrpSpPr>
          <p:cNvPr id="16" name="Group 16"/>
          <p:cNvGrpSpPr/>
          <p:nvPr/>
        </p:nvGrpSpPr>
        <p:grpSpPr>
          <a:xfrm rot="8100000">
            <a:off x="16760858" y="-1240983"/>
            <a:ext cx="7415398" cy="3565095"/>
            <a:chOff x="0" y="0"/>
            <a:chExt cx="660400" cy="317500"/>
          </a:xfrm>
        </p:grpSpPr>
        <p:sp>
          <p:nvSpPr>
            <p:cNvPr id="17" name="Freeform 1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8" name="TextBox 1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9" name="AutoShape 19"/>
          <p:cNvSpPr/>
          <p:nvPr/>
        </p:nvSpPr>
        <p:spPr>
          <a:xfrm flipH="1">
            <a:off x="16298854" y="-362874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20" name="AutoShape 20"/>
          <p:cNvSpPr/>
          <p:nvPr/>
        </p:nvSpPr>
        <p:spPr>
          <a:xfrm flipH="1">
            <a:off x="16080026" y="-38426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1" name="AutoShape 21"/>
          <p:cNvSpPr/>
          <p:nvPr/>
        </p:nvSpPr>
        <p:spPr>
          <a:xfrm flipH="1">
            <a:off x="15893267" y="-4022296"/>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2" name="AutoShape 22"/>
          <p:cNvSpPr/>
          <p:nvPr/>
        </p:nvSpPr>
        <p:spPr>
          <a:xfrm flipH="1">
            <a:off x="15683626" y="-4148951"/>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AutoShape 23"/>
          <p:cNvSpPr/>
          <p:nvPr/>
        </p:nvSpPr>
        <p:spPr>
          <a:xfrm flipH="1">
            <a:off x="15586790" y="-4292805"/>
            <a:ext cx="4347674" cy="4347674"/>
          </a:xfrm>
          <a:prstGeom prst="line">
            <a:avLst/>
          </a:prstGeom>
          <a:ln w="28575" cap="flat">
            <a:solidFill>
              <a:srgbClr val="8CA9AD"/>
            </a:solidFill>
            <a:prstDash val="solid"/>
            <a:headEnd type="none" w="sm" len="sm"/>
            <a:tailEnd type="none" w="sm" len="sm"/>
          </a:ln>
        </p:spPr>
        <p:txBody>
          <a:bodyPr/>
          <a:lstStyle/>
          <a:p>
            <a:endParaRPr lang="en-US"/>
          </a:p>
        </p:txBody>
      </p:sp>
      <p:pic>
        <p:nvPicPr>
          <p:cNvPr id="24" name="Picture 23"/>
          <p:cNvPicPr>
            <a:picLocks noChangeAspect="1"/>
          </p:cNvPicPr>
          <p:nvPr/>
        </p:nvPicPr>
        <p:blipFill>
          <a:blip r:embed="rId10"/>
          <a:stretch>
            <a:fillRect/>
          </a:stretch>
        </p:blipFill>
        <p:spPr>
          <a:xfrm>
            <a:off x="8493684" y="548645"/>
            <a:ext cx="6586984" cy="2715495"/>
          </a:xfrm>
          <a:prstGeom prst="rect">
            <a:avLst/>
          </a:prstGeom>
        </p:spPr>
      </p:pic>
      <p:pic>
        <p:nvPicPr>
          <p:cNvPr id="25" name="Picture 24"/>
          <p:cNvPicPr>
            <a:picLocks noChangeAspect="1"/>
          </p:cNvPicPr>
          <p:nvPr/>
        </p:nvPicPr>
        <p:blipFill>
          <a:blip r:embed="rId11"/>
          <a:stretch>
            <a:fillRect/>
          </a:stretch>
        </p:blipFill>
        <p:spPr>
          <a:xfrm>
            <a:off x="1482805" y="235744"/>
            <a:ext cx="5505182" cy="6429716"/>
          </a:xfrm>
          <a:prstGeom prst="rect">
            <a:avLst/>
          </a:prstGeom>
        </p:spPr>
      </p:pic>
      <p:pic>
        <p:nvPicPr>
          <p:cNvPr id="27" name="Picture 26"/>
          <p:cNvPicPr>
            <a:picLocks noChangeAspect="1"/>
          </p:cNvPicPr>
          <p:nvPr/>
        </p:nvPicPr>
        <p:blipFill>
          <a:blip r:embed="rId12"/>
          <a:stretch>
            <a:fillRect/>
          </a:stretch>
        </p:blipFill>
        <p:spPr>
          <a:xfrm>
            <a:off x="1267732" y="6962775"/>
            <a:ext cx="6994486" cy="2902404"/>
          </a:xfrm>
          <a:prstGeom prst="rect">
            <a:avLst/>
          </a:prstGeom>
        </p:spPr>
      </p:pic>
      <p:pic>
        <p:nvPicPr>
          <p:cNvPr id="26" name="Picture 25"/>
          <p:cNvPicPr>
            <a:picLocks noChangeAspect="1"/>
          </p:cNvPicPr>
          <p:nvPr/>
        </p:nvPicPr>
        <p:blipFill>
          <a:blip r:embed="rId13"/>
          <a:stretch>
            <a:fillRect/>
          </a:stretch>
        </p:blipFill>
        <p:spPr>
          <a:xfrm>
            <a:off x="8077200" y="6123229"/>
            <a:ext cx="9927832" cy="4039265"/>
          </a:xfrm>
          <a:prstGeom prst="rect">
            <a:avLst/>
          </a:prstGeom>
        </p:spPr>
      </p:pic>
    </p:spTree>
    <p:extLst>
      <p:ext uri="{BB962C8B-B14F-4D97-AF65-F5344CB8AC3E}">
        <p14:creationId xmlns:p14="http://schemas.microsoft.com/office/powerpoint/2010/main" val="199690826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10800000">
            <a:off x="-1060243" y="69723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Freeform 5"/>
          <p:cNvSpPr/>
          <p:nvPr/>
        </p:nvSpPr>
        <p:spPr>
          <a:xfrm>
            <a:off x="14041" y="700087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6" name="Freeform 6"/>
          <p:cNvSpPr/>
          <p:nvPr/>
        </p:nvSpPr>
        <p:spPr>
          <a:xfrm>
            <a:off x="-1069768" y="80846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Freeform 7"/>
          <p:cNvSpPr/>
          <p:nvPr/>
        </p:nvSpPr>
        <p:spPr>
          <a:xfrm rot="-10800000">
            <a:off x="-1069768"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8" name="Freeform 8"/>
          <p:cNvSpPr/>
          <p:nvPr/>
        </p:nvSpPr>
        <p:spPr>
          <a:xfrm rot="-5400000">
            <a:off x="14041" y="916849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4041"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0" name="Freeform 10"/>
          <p:cNvSpPr/>
          <p:nvPr/>
        </p:nvSpPr>
        <p:spPr>
          <a:xfrm rot="-10800000">
            <a:off x="2251982"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Freeform 11"/>
          <p:cNvSpPr/>
          <p:nvPr/>
        </p:nvSpPr>
        <p:spPr>
          <a:xfrm>
            <a:off x="2251982" y="80942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rot="5400000">
            <a:off x="3335791" y="917801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3" name="Freeform 13"/>
          <p:cNvSpPr/>
          <p:nvPr/>
        </p:nvSpPr>
        <p:spPr>
          <a:xfrm>
            <a:off x="1168173"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4" name="Freeform 14"/>
          <p:cNvSpPr/>
          <p:nvPr/>
        </p:nvSpPr>
        <p:spPr>
          <a:xfrm>
            <a:off x="2251982" y="1026182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5" name="Freeform 15"/>
          <p:cNvSpPr/>
          <p:nvPr/>
        </p:nvSpPr>
        <p:spPr>
          <a:xfrm rot="5400000">
            <a:off x="-1069768" y="1025230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grpSp>
        <p:nvGrpSpPr>
          <p:cNvPr id="16" name="Group 16"/>
          <p:cNvGrpSpPr/>
          <p:nvPr/>
        </p:nvGrpSpPr>
        <p:grpSpPr>
          <a:xfrm rot="8100000">
            <a:off x="16760858" y="-1240983"/>
            <a:ext cx="7415398" cy="3565095"/>
            <a:chOff x="0" y="0"/>
            <a:chExt cx="660400" cy="317500"/>
          </a:xfrm>
        </p:grpSpPr>
        <p:sp>
          <p:nvSpPr>
            <p:cNvPr id="17" name="Freeform 1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8" name="TextBox 1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9" name="AutoShape 19"/>
          <p:cNvSpPr/>
          <p:nvPr/>
        </p:nvSpPr>
        <p:spPr>
          <a:xfrm flipH="1">
            <a:off x="16298854" y="-362874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20" name="AutoShape 20"/>
          <p:cNvSpPr/>
          <p:nvPr/>
        </p:nvSpPr>
        <p:spPr>
          <a:xfrm flipH="1">
            <a:off x="16080026" y="-38426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1" name="AutoShape 21"/>
          <p:cNvSpPr/>
          <p:nvPr/>
        </p:nvSpPr>
        <p:spPr>
          <a:xfrm flipH="1">
            <a:off x="15893267" y="-4022296"/>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2" name="AutoShape 22"/>
          <p:cNvSpPr/>
          <p:nvPr/>
        </p:nvSpPr>
        <p:spPr>
          <a:xfrm flipH="1">
            <a:off x="15683626" y="-4148951"/>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AutoShape 23"/>
          <p:cNvSpPr/>
          <p:nvPr/>
        </p:nvSpPr>
        <p:spPr>
          <a:xfrm flipH="1">
            <a:off x="15586790" y="-4292805"/>
            <a:ext cx="4347674" cy="4347674"/>
          </a:xfrm>
          <a:prstGeom prst="line">
            <a:avLst/>
          </a:prstGeom>
          <a:ln w="28575" cap="flat">
            <a:solidFill>
              <a:srgbClr val="8CA9AD"/>
            </a:solidFill>
            <a:prstDash val="solid"/>
            <a:headEnd type="none" w="sm" len="sm"/>
            <a:tailEnd type="none" w="sm" len="sm"/>
          </a:ln>
        </p:spPr>
        <p:txBody>
          <a:bodyPr/>
          <a:lstStyle/>
          <a:p>
            <a:endParaRPr lang="en-US"/>
          </a:p>
        </p:txBody>
      </p:sp>
      <p:pic>
        <p:nvPicPr>
          <p:cNvPr id="24" name="Picture 23"/>
          <p:cNvPicPr>
            <a:picLocks noChangeAspect="1"/>
          </p:cNvPicPr>
          <p:nvPr/>
        </p:nvPicPr>
        <p:blipFill>
          <a:blip r:embed="rId10"/>
          <a:stretch>
            <a:fillRect/>
          </a:stretch>
        </p:blipFill>
        <p:spPr>
          <a:xfrm>
            <a:off x="3289123" y="54869"/>
            <a:ext cx="9220200" cy="3050117"/>
          </a:xfrm>
          <a:prstGeom prst="rect">
            <a:avLst/>
          </a:prstGeom>
        </p:spPr>
      </p:pic>
      <p:pic>
        <p:nvPicPr>
          <p:cNvPr id="25" name="Picture 24"/>
          <p:cNvPicPr>
            <a:picLocks noChangeAspect="1"/>
          </p:cNvPicPr>
          <p:nvPr/>
        </p:nvPicPr>
        <p:blipFill>
          <a:blip r:embed="rId11"/>
          <a:stretch>
            <a:fillRect/>
          </a:stretch>
        </p:blipFill>
        <p:spPr>
          <a:xfrm>
            <a:off x="1473205" y="100692"/>
            <a:ext cx="2734797" cy="6663355"/>
          </a:xfrm>
          <a:prstGeom prst="rect">
            <a:avLst/>
          </a:prstGeom>
        </p:spPr>
      </p:pic>
      <p:pic>
        <p:nvPicPr>
          <p:cNvPr id="27" name="Picture 26"/>
          <p:cNvPicPr>
            <a:picLocks noChangeAspect="1"/>
          </p:cNvPicPr>
          <p:nvPr/>
        </p:nvPicPr>
        <p:blipFill>
          <a:blip r:embed="rId12"/>
          <a:stretch>
            <a:fillRect/>
          </a:stretch>
        </p:blipFill>
        <p:spPr>
          <a:xfrm>
            <a:off x="5291811" y="6742957"/>
            <a:ext cx="5886450" cy="3228975"/>
          </a:xfrm>
          <a:prstGeom prst="rect">
            <a:avLst/>
          </a:prstGeom>
        </p:spPr>
      </p:pic>
      <p:pic>
        <p:nvPicPr>
          <p:cNvPr id="26" name="Picture 25"/>
          <p:cNvPicPr>
            <a:picLocks noChangeAspect="1"/>
          </p:cNvPicPr>
          <p:nvPr/>
        </p:nvPicPr>
        <p:blipFill>
          <a:blip r:embed="rId13"/>
          <a:stretch>
            <a:fillRect/>
          </a:stretch>
        </p:blipFill>
        <p:spPr>
          <a:xfrm>
            <a:off x="10872070" y="2268935"/>
            <a:ext cx="7028622" cy="7716468"/>
          </a:xfrm>
          <a:prstGeom prst="rect">
            <a:avLst/>
          </a:prstGeom>
        </p:spPr>
      </p:pic>
    </p:spTree>
    <p:extLst>
      <p:ext uri="{BB962C8B-B14F-4D97-AF65-F5344CB8AC3E}">
        <p14:creationId xmlns:p14="http://schemas.microsoft.com/office/powerpoint/2010/main" val="2166401771"/>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1041</TotalTime>
  <Words>413</Words>
  <Application>Microsoft Office PowerPoint</Application>
  <PresentationFormat>Custom</PresentationFormat>
  <Paragraphs>60</Paragraphs>
  <Slides>76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Calibri</vt:lpstr>
      <vt:lpstr>Calibri (Headings)</vt:lpstr>
      <vt:lpstr>Arial</vt:lpstr>
      <vt:lpstr>Times New Roman</vt:lpstr>
      <vt:lpstr>Kollektif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Business Proposal Presentation</dc:title>
  <cp:lastModifiedBy>TAN SUONG</cp:lastModifiedBy>
  <cp:revision>50</cp:revision>
  <dcterms:created xsi:type="dcterms:W3CDTF">2006-08-16T00:00:00Z</dcterms:created>
  <dcterms:modified xsi:type="dcterms:W3CDTF">2024-04-23T16:52:28Z</dcterms:modified>
  <dc:identifier>DAF0z49n0MY</dc:identifier>
</cp:coreProperties>
</file>